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257" r:id="rId50"/>
    <p:sldId id="258" r:id="rId51"/>
    <p:sldId id="259" r:id="rId52"/>
    <p:sldId id="260" r:id="rId53"/>
    <p:sldId id="261" r:id="rId54"/>
    <p:sldId id="262" r:id="rId55"/>
    <p:sldId id="323" r:id="rId56"/>
    <p:sldId id="265" r:id="rId57"/>
    <p:sldId id="324" r:id="rId58"/>
    <p:sldId id="325" r:id="rId59"/>
    <p:sldId id="326" r:id="rId60"/>
    <p:sldId id="327" r:id="rId61"/>
    <p:sldId id="271" r:id="rId62"/>
    <p:sldId id="272" r:id="rId63"/>
    <p:sldId id="273" r:id="rId64"/>
    <p:sldId id="275" r:id="rId65"/>
    <p:sldId id="274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C7B1-A5D4-49BA-A12D-94B57256D53C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087C-7696-4A13-A213-E8BF68E4C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06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C7B1-A5D4-49BA-A12D-94B57256D53C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087C-7696-4A13-A213-E8BF68E4C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27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C7B1-A5D4-49BA-A12D-94B57256D53C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087C-7696-4A13-A213-E8BF68E4C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05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C7B1-A5D4-49BA-A12D-94B57256D53C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087C-7696-4A13-A213-E8BF68E4C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34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C7B1-A5D4-49BA-A12D-94B57256D53C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087C-7696-4A13-A213-E8BF68E4C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21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C7B1-A5D4-49BA-A12D-94B57256D53C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087C-7696-4A13-A213-E8BF68E4C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427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C7B1-A5D4-49BA-A12D-94B57256D53C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087C-7696-4A13-A213-E8BF68E4C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68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C7B1-A5D4-49BA-A12D-94B57256D53C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087C-7696-4A13-A213-E8BF68E4C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4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C7B1-A5D4-49BA-A12D-94B57256D53C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087C-7696-4A13-A213-E8BF68E4C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44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C7B1-A5D4-49BA-A12D-94B57256D53C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087C-7696-4A13-A213-E8BF68E4C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94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C7B1-A5D4-49BA-A12D-94B57256D53C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8087C-7696-4A13-A213-E8BF68E4C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88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C7B1-A5D4-49BA-A12D-94B57256D53C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8087C-7696-4A13-A213-E8BF68E4C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00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746" y="187687"/>
            <a:ext cx="10945091" cy="1787237"/>
          </a:xfrm>
        </p:spPr>
        <p:txBody>
          <a:bodyPr>
            <a:noAutofit/>
          </a:bodyPr>
          <a:lstStyle/>
          <a:p>
            <a:r>
              <a:rPr lang="en-GB" sz="13800" b="1" dirty="0" smtClean="0">
                <a:latin typeface="Bodoni MT" panose="02070603080606020203" pitchFamily="18" charset="0"/>
              </a:rPr>
              <a:t>S2</a:t>
            </a:r>
            <a:endParaRPr lang="en-GB" sz="13800" b="1" dirty="0">
              <a:latin typeface="Bodoni MT" panose="020706030806060202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4719" y="5601495"/>
            <a:ext cx="4696691" cy="1655762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Bodoni MT" panose="02070603080606020203" pitchFamily="18" charset="0"/>
              </a:rPr>
              <a:t>Writing Skills</a:t>
            </a:r>
            <a:endParaRPr lang="en-GB" sz="4800" dirty="0">
              <a:latin typeface="Bodoni MT" panose="02070603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8070"/>
          <a:stretch/>
        </p:blipFill>
        <p:spPr>
          <a:xfrm>
            <a:off x="3220315" y="1843449"/>
            <a:ext cx="5905500" cy="304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0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91" y="378348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Activity Two: Answers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447690" cy="4351338"/>
          </a:xfrm>
          <a:ln>
            <a:solidFill>
              <a:schemeClr val="accent6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4800" dirty="0" smtClean="0">
                <a:latin typeface="Candara" panose="020E0502030303020204" pitchFamily="34" charset="0"/>
              </a:rPr>
              <a:t>2. The man tried to rob an old lady.</a:t>
            </a:r>
          </a:p>
          <a:p>
            <a:pPr marL="0" indent="0">
              <a:buNone/>
            </a:pPr>
            <a:r>
              <a:rPr lang="en-GB" sz="4800" dirty="0" smtClean="0">
                <a:latin typeface="Candara" panose="020E0502030303020204" pitchFamily="34" charset="0"/>
              </a:rPr>
              <a:t>4. She hit him with her bag.</a:t>
            </a:r>
          </a:p>
          <a:p>
            <a:pPr marL="0" indent="0">
              <a:buNone/>
            </a:pPr>
            <a:r>
              <a:rPr lang="en-GB" sz="4800" dirty="0" smtClean="0">
                <a:latin typeface="Candara" panose="020E0502030303020204" pitchFamily="34" charset="0"/>
              </a:rPr>
              <a:t>8. Then show threw him on the ground.</a:t>
            </a:r>
          </a:p>
          <a:p>
            <a:pPr marL="0" indent="0">
              <a:buNone/>
            </a:pPr>
            <a:r>
              <a:rPr lang="en-GB" sz="4800" dirty="0" smtClean="0">
                <a:latin typeface="Candara" panose="020E0502030303020204" pitchFamily="34" charset="0"/>
              </a:rPr>
              <a:t>10. The man had to be treated for shock.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 rot="933461">
            <a:off x="7698138" y="815058"/>
            <a:ext cx="4607970" cy="107178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dirty="0" smtClean="0">
                <a:latin typeface="Candara" panose="020E0502030303020204" pitchFamily="34" charset="0"/>
              </a:rPr>
              <a:t>Can you spot the capital letters, full stops, subject and verb in the following examples?</a:t>
            </a:r>
            <a:endParaRPr lang="en-GB" sz="3600" dirty="0">
              <a:latin typeface="Candara" panose="020E05020303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7674"/>
          <a:stretch/>
        </p:blipFill>
        <p:spPr>
          <a:xfrm>
            <a:off x="10173639" y="3563007"/>
            <a:ext cx="1865027" cy="26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0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latin typeface="Candara" panose="020E0502030303020204" pitchFamily="34" charset="0"/>
              </a:rPr>
              <a:t>Plenary</a:t>
            </a:r>
            <a:endParaRPr lang="en-GB" sz="66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72959" cy="4351338"/>
          </a:xfrm>
          <a:ln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r>
              <a:rPr lang="en-GB" sz="4000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Write your name on a post it note.</a:t>
            </a:r>
          </a:p>
          <a:p>
            <a:r>
              <a:rPr lang="en-GB" sz="4000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Put the post it note on the emoji that best represents how you feel about understanding how sentences make sense.</a:t>
            </a:r>
            <a:endParaRPr lang="en-GB" sz="4000" dirty="0">
              <a:solidFill>
                <a:schemeClr val="accent5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952" y="2032398"/>
            <a:ext cx="1689821" cy="1689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32" y="2032399"/>
            <a:ext cx="1689821" cy="1689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332" y="4090232"/>
            <a:ext cx="1699058" cy="1699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7952" y="4090232"/>
            <a:ext cx="1699058" cy="169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7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dirty="0" smtClean="0">
                <a:latin typeface="Candara" panose="020E0502030303020204" pitchFamily="34" charset="0"/>
              </a:rPr>
              <a:t>Aim</a:t>
            </a:r>
            <a:r>
              <a:rPr lang="en-GB" sz="7200" dirty="0" smtClean="0">
                <a:latin typeface="Comic Sans MS" panose="030F0702030302020204" pitchFamily="66" charset="0"/>
              </a:rPr>
              <a:t>: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latin typeface="Candara" panose="020E0502030303020204" pitchFamily="34" charset="0"/>
              </a:rPr>
              <a:t> To understand when to use a capital letter.</a:t>
            </a:r>
            <a:endParaRPr lang="en-GB" sz="6000" dirty="0"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365125"/>
            <a:ext cx="14287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04034" cy="132556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Can you recall…?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9859"/>
            <a:ext cx="10515600" cy="2273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When writing, when should we use a capital letter?</a:t>
            </a:r>
          </a:p>
          <a:p>
            <a:r>
              <a:rPr lang="en-GB" sz="3200" dirty="0" smtClean="0">
                <a:latin typeface="Candara" panose="020E0502030303020204" pitchFamily="34" charset="0"/>
              </a:rPr>
              <a:t>Make a list of the times we should use a capital letter in your jotter.</a:t>
            </a:r>
            <a:endParaRPr lang="en-GB" sz="3200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246" y="4083269"/>
            <a:ext cx="271166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Bodoni MT" panose="02070603080606020203" pitchFamily="18" charset="0"/>
              </a:rPr>
              <a:t>At the start of sentences.</a:t>
            </a:r>
            <a:endParaRPr lang="en-GB" sz="3600" dirty="0">
              <a:latin typeface="Bodoni MT" panose="020706030806060202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2658" y="3885126"/>
            <a:ext cx="421596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Bodoni MT" panose="02070603080606020203" pitchFamily="18" charset="0"/>
              </a:rPr>
              <a:t>For first and surnames of people.</a:t>
            </a:r>
            <a:endParaRPr lang="en-GB" sz="3600" dirty="0">
              <a:latin typeface="Bodoni MT" panose="020706030806060202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320" y="5384950"/>
            <a:ext cx="473622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Bodoni MT" panose="02070603080606020203" pitchFamily="18" charset="0"/>
              </a:rPr>
              <a:t>For names of countries, cities, towns etc.</a:t>
            </a:r>
            <a:endParaRPr lang="en-GB" sz="3600" dirty="0">
              <a:latin typeface="Bodoni MT" panose="020706030806060202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6203" y="5384949"/>
            <a:ext cx="319645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Bodoni MT" panose="02070603080606020203" pitchFamily="18" charset="0"/>
              </a:rPr>
              <a:t>For names of specific places.</a:t>
            </a:r>
            <a:endParaRPr lang="en-GB" sz="3600" dirty="0">
              <a:latin typeface="Bodoni MT" panose="020706030806060202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3792" y="3885125"/>
            <a:ext cx="421596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Bodoni MT" panose="02070603080606020203" pitchFamily="18" charset="0"/>
              </a:rPr>
              <a:t>For names of specific things.</a:t>
            </a:r>
            <a:endParaRPr lang="en-GB" sz="3600" dirty="0">
              <a:latin typeface="Bodoni MT" panose="020706030806060202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6425" y="1427054"/>
            <a:ext cx="9739150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Technical term alert! </a:t>
            </a:r>
            <a:r>
              <a:rPr lang="en-GB" sz="7200" b="1" dirty="0" smtClean="0">
                <a:latin typeface="Bodoni MT" panose="02070603080606020203" pitchFamily="18" charset="0"/>
              </a:rPr>
              <a:t>Proper Nouns</a:t>
            </a:r>
            <a:endParaRPr lang="en-GB" sz="7200" b="1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2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To caps…or not to caps?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718" y="1690688"/>
            <a:ext cx="10515600" cy="2471409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 smtClean="0">
                <a:latin typeface="Candara" panose="020E0502030303020204" pitchFamily="34" charset="0"/>
              </a:rPr>
              <a:t>Which of the following words should have a capital letter?</a:t>
            </a:r>
          </a:p>
          <a:p>
            <a:pPr marL="0" indent="0">
              <a:buNone/>
            </a:pPr>
            <a:r>
              <a:rPr lang="en-GB" sz="3600" dirty="0" smtClean="0">
                <a:latin typeface="Candara" panose="020E0502030303020204" pitchFamily="34" charset="0"/>
              </a:rPr>
              <a:t>Write your answer on your Show me Board – remember to use the capital letter!</a:t>
            </a:r>
            <a:endParaRPr lang="en-GB" sz="3600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7366" y="450893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Bodoni MT" panose="02070603080606020203" pitchFamily="18" charset="0"/>
              </a:rPr>
              <a:t>cinema</a:t>
            </a:r>
            <a:endParaRPr lang="en-GB" sz="4000" dirty="0">
              <a:latin typeface="Bodoni MT" panose="020706030806060202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9518" y="450893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Bodoni MT" panose="02070603080606020203" pitchFamily="18" charset="0"/>
              </a:rPr>
              <a:t>cineworld</a:t>
            </a:r>
            <a:endParaRPr lang="en-GB" sz="4000" dirty="0">
              <a:latin typeface="Bodoni MT" panose="02070603080606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618" y="5487660"/>
            <a:ext cx="1295400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278" y="5216824"/>
            <a:ext cx="1247775" cy="1247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4229" y="4998299"/>
            <a:ext cx="2674882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Bodoni MT" panose="02070603080606020203" pitchFamily="18" charset="0"/>
              </a:rPr>
              <a:t>Cineworld</a:t>
            </a:r>
            <a:endParaRPr lang="en-GB" sz="40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0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To caps…or not to caps?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718" y="1690688"/>
            <a:ext cx="10515600" cy="2471409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 smtClean="0">
                <a:latin typeface="Candara" panose="020E0502030303020204" pitchFamily="34" charset="0"/>
              </a:rPr>
              <a:t>Which of the following words should have a capital letter?</a:t>
            </a:r>
          </a:p>
          <a:p>
            <a:pPr marL="0" indent="0">
              <a:buNone/>
            </a:pPr>
            <a:r>
              <a:rPr lang="en-GB" sz="3600" dirty="0" smtClean="0">
                <a:latin typeface="Candara" panose="020E0502030303020204" pitchFamily="34" charset="0"/>
              </a:rPr>
              <a:t>Write your answer on your Show me Board – remember to use the capital letter!</a:t>
            </a:r>
            <a:endParaRPr lang="en-GB" sz="3600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7366" y="450893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Bodoni MT" panose="02070603080606020203" pitchFamily="18" charset="0"/>
              </a:rPr>
              <a:t>country</a:t>
            </a:r>
            <a:endParaRPr lang="en-GB" sz="4000" dirty="0">
              <a:latin typeface="Bodoni MT" panose="020706030806060202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9518" y="450893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Bodoni MT" panose="02070603080606020203" pitchFamily="18" charset="0"/>
              </a:rPr>
              <a:t>s</a:t>
            </a:r>
            <a:r>
              <a:rPr lang="en-GB" sz="4000" dirty="0" err="1" smtClean="0">
                <a:latin typeface="Bodoni MT" panose="02070603080606020203" pitchFamily="18" charset="0"/>
              </a:rPr>
              <a:t>cotland</a:t>
            </a:r>
            <a:endParaRPr lang="en-GB" sz="4000" dirty="0">
              <a:latin typeface="Bodoni MT" panose="02070603080606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618" y="5487660"/>
            <a:ext cx="1295400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278" y="5216824"/>
            <a:ext cx="1247775" cy="1247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4229" y="4998299"/>
            <a:ext cx="2674882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Bodoni MT" panose="02070603080606020203" pitchFamily="18" charset="0"/>
              </a:rPr>
              <a:t>Scotland</a:t>
            </a:r>
            <a:endParaRPr lang="en-GB" sz="40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72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To caps…or not to caps?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718" y="1690688"/>
            <a:ext cx="10515600" cy="2471409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 smtClean="0">
                <a:latin typeface="Candara" panose="020E0502030303020204" pitchFamily="34" charset="0"/>
              </a:rPr>
              <a:t>Which of the following words should have a capital letter?</a:t>
            </a:r>
          </a:p>
          <a:p>
            <a:pPr marL="0" indent="0">
              <a:buNone/>
            </a:pPr>
            <a:r>
              <a:rPr lang="en-GB" sz="3600" dirty="0" smtClean="0">
                <a:latin typeface="Candara" panose="020E0502030303020204" pitchFamily="34" charset="0"/>
              </a:rPr>
              <a:t>Write your answer on your Show me Board – remember to use the capital letter!</a:t>
            </a:r>
            <a:endParaRPr lang="en-GB" sz="3600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7366" y="450893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Bodoni MT" panose="02070603080606020203" pitchFamily="18" charset="0"/>
              </a:rPr>
              <a:t>milly</a:t>
            </a:r>
            <a:r>
              <a:rPr lang="en-GB" sz="4000" dirty="0" smtClean="0">
                <a:latin typeface="Bodoni MT" panose="02070603080606020203" pitchFamily="18" charset="0"/>
              </a:rPr>
              <a:t> the cat</a:t>
            </a:r>
            <a:endParaRPr lang="en-GB" sz="4000" dirty="0">
              <a:latin typeface="Bodoni MT" panose="020706030806060202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0516" y="447093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Bodoni MT" panose="02070603080606020203" pitchFamily="18" charset="0"/>
              </a:rPr>
              <a:t>cat</a:t>
            </a:r>
            <a:endParaRPr lang="en-GB" sz="4000" dirty="0">
              <a:latin typeface="Bodoni MT" panose="02070603080606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321" y="5272047"/>
            <a:ext cx="1295400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428" y="5216824"/>
            <a:ext cx="1247775" cy="1247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518" y="5143727"/>
            <a:ext cx="2062654" cy="132343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Bodoni MT" panose="02070603080606020203" pitchFamily="18" charset="0"/>
              </a:rPr>
              <a:t>Milly the cat</a:t>
            </a:r>
            <a:endParaRPr lang="en-GB" sz="40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54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Activity One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408" y="1825625"/>
            <a:ext cx="6272048" cy="4351338"/>
          </a:xfrm>
          <a:ln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4400" dirty="0">
                <a:latin typeface="Candara" panose="020E0502030303020204" pitchFamily="34" charset="0"/>
              </a:rPr>
              <a:t>T</a:t>
            </a:r>
            <a:r>
              <a:rPr lang="en-GB" sz="4400" dirty="0" smtClean="0">
                <a:latin typeface="Candara" panose="020E0502030303020204" pitchFamily="34" charset="0"/>
              </a:rPr>
              <a:t>urn to </a:t>
            </a:r>
            <a:r>
              <a:rPr lang="en-GB" sz="4400" b="1" dirty="0" smtClean="0">
                <a:latin typeface="Candara" panose="020E0502030303020204" pitchFamily="34" charset="0"/>
              </a:rPr>
              <a:t>page 4 </a:t>
            </a:r>
            <a:r>
              <a:rPr lang="en-GB" sz="4400" dirty="0" smtClean="0">
                <a:latin typeface="Candara" panose="020E0502030303020204" pitchFamily="34" charset="0"/>
              </a:rPr>
              <a:t>of your ‘Writing in Sentences’ booklet.</a:t>
            </a:r>
          </a:p>
          <a:p>
            <a:pPr marL="0" indent="0">
              <a:buNone/>
            </a:pPr>
            <a:r>
              <a:rPr lang="en-GB" sz="4400" b="1" u="sng" dirty="0" smtClean="0">
                <a:latin typeface="Candara" panose="020E0502030303020204" pitchFamily="34" charset="0"/>
              </a:rPr>
              <a:t>Complete activity 1: </a:t>
            </a:r>
          </a:p>
          <a:p>
            <a:r>
              <a:rPr lang="en-GB" sz="4400" dirty="0" smtClean="0">
                <a:latin typeface="Candara" panose="020E0502030303020204" pitchFamily="34" charset="0"/>
              </a:rPr>
              <a:t>Read all of the sentences.</a:t>
            </a:r>
          </a:p>
          <a:p>
            <a:r>
              <a:rPr lang="en-GB" sz="4400" dirty="0" smtClean="0">
                <a:latin typeface="Candara" panose="020E0502030303020204" pitchFamily="34" charset="0"/>
              </a:rPr>
              <a:t>Write out the sentences that make sense in your jotter in the form of a paragraph. </a:t>
            </a:r>
          </a:p>
          <a:p>
            <a:r>
              <a:rPr lang="en-GB" sz="4400" dirty="0" smtClean="0">
                <a:latin typeface="Candara" panose="020E0502030303020204" pitchFamily="34" charset="0"/>
              </a:rPr>
              <a:t>Remember to use capital letters and full stops in correct places.</a:t>
            </a:r>
            <a:endParaRPr lang="en-GB" sz="4400" dirty="0">
              <a:latin typeface="Candara" panose="020E0502030303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16110" y="1825625"/>
            <a:ext cx="5339256" cy="435133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400" dirty="0" smtClean="0">
                <a:latin typeface="Candara" panose="020E0502030303020204" pitchFamily="34" charset="0"/>
              </a:rPr>
              <a:t>A paragraph looks like this. Each sentence follows after the last. You do not take a new line for each sentence. It’s also very important that you remember capital letters and full stops in each sentence.</a:t>
            </a:r>
            <a:endParaRPr lang="en-GB" sz="4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91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91" y="378348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Activity One: Answers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778766" cy="4748596"/>
          </a:xfrm>
          <a:ln>
            <a:solidFill>
              <a:schemeClr val="accent6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48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T</a:t>
            </a:r>
            <a:r>
              <a:rPr lang="en-GB" sz="4800" dirty="0" smtClean="0">
                <a:latin typeface="Candara" panose="020E0502030303020204" pitchFamily="34" charset="0"/>
              </a:rPr>
              <a:t>revor’s parents go to work very </a:t>
            </a:r>
            <a:r>
              <a:rPr lang="en-GB" sz="48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early. T</a:t>
            </a:r>
            <a:r>
              <a:rPr lang="en-GB" sz="4800" dirty="0" smtClean="0">
                <a:latin typeface="Candara" panose="020E0502030303020204" pitchFamily="34" charset="0"/>
              </a:rPr>
              <a:t>revor has to wake up by </a:t>
            </a:r>
            <a:r>
              <a:rPr lang="en-GB" sz="48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himself. He</a:t>
            </a:r>
            <a:r>
              <a:rPr lang="en-GB" sz="4800" dirty="0" smtClean="0">
                <a:latin typeface="Candara" panose="020E0502030303020204" pitchFamily="34" charset="0"/>
              </a:rPr>
              <a:t> is very often late for </a:t>
            </a:r>
            <a:r>
              <a:rPr lang="en-GB" sz="48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school. Early </a:t>
            </a:r>
            <a:r>
              <a:rPr lang="en-GB" sz="4800" dirty="0" smtClean="0">
                <a:latin typeface="Candara" panose="020E0502030303020204" pitchFamily="34" charset="0"/>
              </a:rPr>
              <a:t>one morning he had a </a:t>
            </a:r>
            <a:r>
              <a:rPr lang="en-GB" sz="48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dream. In </a:t>
            </a:r>
            <a:r>
              <a:rPr lang="en-GB" sz="4800" dirty="0" smtClean="0">
                <a:latin typeface="Candara" panose="020E0502030303020204" pitchFamily="34" charset="0"/>
              </a:rPr>
              <a:t>the dream he put his clothes </a:t>
            </a:r>
            <a:r>
              <a:rPr lang="en-GB" sz="48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on. He </a:t>
            </a:r>
            <a:r>
              <a:rPr lang="en-GB" sz="4800" dirty="0" smtClean="0">
                <a:latin typeface="Candara" panose="020E0502030303020204" pitchFamily="34" charset="0"/>
              </a:rPr>
              <a:t>ate his </a:t>
            </a:r>
            <a:r>
              <a:rPr lang="en-GB" sz="48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breakfast. He </a:t>
            </a:r>
            <a:r>
              <a:rPr lang="en-GB" sz="4800" dirty="0" smtClean="0">
                <a:latin typeface="Candara" panose="020E0502030303020204" pitchFamily="34" charset="0"/>
              </a:rPr>
              <a:t>walked slowly to school. In the dream he was </a:t>
            </a:r>
            <a:r>
              <a:rPr lang="en-GB" sz="48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early. Then </a:t>
            </a:r>
            <a:r>
              <a:rPr lang="en-GB" sz="4800" dirty="0" smtClean="0">
                <a:latin typeface="Candara" panose="020E0502030303020204" pitchFamily="34" charset="0"/>
              </a:rPr>
              <a:t>he woke </a:t>
            </a:r>
            <a:r>
              <a:rPr lang="en-GB" sz="48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up. It </a:t>
            </a:r>
            <a:r>
              <a:rPr lang="en-GB" sz="4800" dirty="0" smtClean="0">
                <a:latin typeface="Candara" panose="020E0502030303020204" pitchFamily="34" charset="0"/>
              </a:rPr>
              <a:t>was nearly ten past </a:t>
            </a:r>
            <a:r>
              <a:rPr lang="en-GB" sz="48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nine. He</a:t>
            </a:r>
            <a:r>
              <a:rPr lang="en-GB" sz="4800" dirty="0" smtClean="0">
                <a:latin typeface="Candara" panose="020E0502030303020204" pitchFamily="34" charset="0"/>
              </a:rPr>
              <a:t> was late </a:t>
            </a:r>
            <a:r>
              <a:rPr lang="en-GB" sz="48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again.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 rot="933461">
            <a:off x="7698138" y="815058"/>
            <a:ext cx="4607970" cy="107178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dirty="0" smtClean="0">
                <a:latin typeface="Candara" panose="020E0502030303020204" pitchFamily="34" charset="0"/>
              </a:rPr>
              <a:t>Can you spot the capital letters, full stops, subject and verb in the following examples?</a:t>
            </a:r>
            <a:endParaRPr lang="en-GB" sz="3600" dirty="0"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4138"/>
          <a:stretch/>
        </p:blipFill>
        <p:spPr>
          <a:xfrm>
            <a:off x="9795138" y="3204882"/>
            <a:ext cx="1963905" cy="18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Activity Two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408" y="1825625"/>
            <a:ext cx="6272048" cy="4351338"/>
          </a:xfrm>
          <a:ln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4400" dirty="0">
                <a:latin typeface="Candara" panose="020E0502030303020204" pitchFamily="34" charset="0"/>
              </a:rPr>
              <a:t>T</a:t>
            </a:r>
            <a:r>
              <a:rPr lang="en-GB" sz="4400" dirty="0" smtClean="0">
                <a:latin typeface="Candara" panose="020E0502030303020204" pitchFamily="34" charset="0"/>
              </a:rPr>
              <a:t>urn to </a:t>
            </a:r>
            <a:r>
              <a:rPr lang="en-GB" sz="4400" b="1" dirty="0" smtClean="0">
                <a:latin typeface="Candara" panose="020E0502030303020204" pitchFamily="34" charset="0"/>
              </a:rPr>
              <a:t>page 5 </a:t>
            </a:r>
            <a:r>
              <a:rPr lang="en-GB" sz="4400" dirty="0" smtClean="0">
                <a:latin typeface="Candara" panose="020E0502030303020204" pitchFamily="34" charset="0"/>
              </a:rPr>
              <a:t>of your ‘Writing in Sentences’ booklet.</a:t>
            </a:r>
          </a:p>
          <a:p>
            <a:pPr marL="0" indent="0">
              <a:buNone/>
            </a:pPr>
            <a:r>
              <a:rPr lang="en-GB" sz="4400" b="1" u="sng" dirty="0" smtClean="0">
                <a:latin typeface="Candara" panose="020E0502030303020204" pitchFamily="34" charset="0"/>
              </a:rPr>
              <a:t>Complete activity 3 ‘Wet Monday’: </a:t>
            </a:r>
          </a:p>
          <a:p>
            <a:r>
              <a:rPr lang="en-GB" sz="4400" dirty="0" smtClean="0">
                <a:latin typeface="Candara" panose="020E0502030303020204" pitchFamily="34" charset="0"/>
              </a:rPr>
              <a:t>Read all of the sentences.</a:t>
            </a:r>
          </a:p>
          <a:p>
            <a:r>
              <a:rPr lang="en-GB" sz="4400" dirty="0" smtClean="0">
                <a:latin typeface="Candara" panose="020E0502030303020204" pitchFamily="34" charset="0"/>
              </a:rPr>
              <a:t>Write out the sentences that make sense in your jotter in the form of a paragraph. </a:t>
            </a:r>
          </a:p>
          <a:p>
            <a:r>
              <a:rPr lang="en-GB" sz="4400" dirty="0" smtClean="0">
                <a:latin typeface="Candara" panose="020E0502030303020204" pitchFamily="34" charset="0"/>
              </a:rPr>
              <a:t>Remember to use capital letters and full stops in correct places.</a:t>
            </a:r>
            <a:endParaRPr lang="en-GB" sz="4400" dirty="0">
              <a:latin typeface="Candara" panose="020E0502030303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16110" y="1825625"/>
            <a:ext cx="5339256" cy="435133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400" dirty="0" smtClean="0">
                <a:latin typeface="Candara" panose="020E0502030303020204" pitchFamily="34" charset="0"/>
              </a:rPr>
              <a:t>A paragraph looks like this. Each sentence follows after the last. You do not take a new line for each sentence. It’s also very important that you remember capital letters and full stops in each sentence.</a:t>
            </a:r>
            <a:endParaRPr lang="en-GB" sz="4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8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dirty="0" smtClean="0">
                <a:latin typeface="Candara" panose="020E0502030303020204" pitchFamily="34" charset="0"/>
              </a:rPr>
              <a:t>Aim</a:t>
            </a:r>
            <a:r>
              <a:rPr lang="en-GB" sz="7200" dirty="0" smtClean="0">
                <a:latin typeface="Comic Sans MS" panose="030F0702030302020204" pitchFamily="66" charset="0"/>
              </a:rPr>
              <a:t>: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latin typeface="Candara" panose="020E0502030303020204" pitchFamily="34" charset="0"/>
              </a:rPr>
              <a:t> To understand how to make sense in sentences.</a:t>
            </a:r>
            <a:endParaRPr lang="en-GB" sz="6000" dirty="0"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365125"/>
            <a:ext cx="14287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91" y="378348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Activity Two: Answers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91" y="1703911"/>
            <a:ext cx="9220200" cy="4748596"/>
          </a:xfrm>
          <a:ln>
            <a:solidFill>
              <a:schemeClr val="accent6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48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He</a:t>
            </a:r>
            <a:r>
              <a:rPr lang="en-GB" sz="4800" dirty="0" smtClean="0">
                <a:latin typeface="Candara" panose="020E0502030303020204" pitchFamily="34" charset="0"/>
              </a:rPr>
              <a:t> went a walk in the park by the </a:t>
            </a:r>
            <a:r>
              <a:rPr lang="en-GB" sz="48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lake. A </a:t>
            </a:r>
            <a:r>
              <a:rPr lang="en-GB" sz="4800" dirty="0" smtClean="0">
                <a:latin typeface="Candara" panose="020E0502030303020204" pitchFamily="34" charset="0"/>
              </a:rPr>
              <a:t>very dirty dog ran up to </a:t>
            </a:r>
            <a:r>
              <a:rPr lang="en-GB" sz="48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him. It </a:t>
            </a:r>
            <a:r>
              <a:rPr lang="en-GB" sz="4800" dirty="0" smtClean="0">
                <a:latin typeface="Candara" panose="020E0502030303020204" pitchFamily="34" charset="0"/>
              </a:rPr>
              <a:t>sniffed at his </a:t>
            </a:r>
            <a:r>
              <a:rPr lang="en-GB" sz="48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heels. He </a:t>
            </a:r>
            <a:r>
              <a:rPr lang="en-GB" sz="4800" dirty="0" smtClean="0">
                <a:latin typeface="Candara" panose="020E0502030303020204" pitchFamily="34" charset="0"/>
              </a:rPr>
              <a:t>kicked out at it to make it go </a:t>
            </a:r>
            <a:r>
              <a:rPr lang="en-GB" sz="48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away. His </a:t>
            </a:r>
            <a:r>
              <a:rPr lang="en-GB" sz="4800" dirty="0" smtClean="0">
                <a:latin typeface="Candara" panose="020E0502030303020204" pitchFamily="34" charset="0"/>
              </a:rPr>
              <a:t>show flew </a:t>
            </a:r>
            <a:r>
              <a:rPr lang="en-GB" sz="48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off. It</a:t>
            </a:r>
            <a:r>
              <a:rPr lang="en-GB" sz="4800" dirty="0" smtClean="0">
                <a:latin typeface="Candara" panose="020E0502030303020204" pitchFamily="34" charset="0"/>
              </a:rPr>
              <a:t> landed in the </a:t>
            </a:r>
            <a:r>
              <a:rPr lang="en-GB" sz="48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lake. He </a:t>
            </a:r>
            <a:r>
              <a:rPr lang="en-GB" sz="4800" dirty="0" smtClean="0">
                <a:latin typeface="Candara" panose="020E0502030303020204" pitchFamily="34" charset="0"/>
              </a:rPr>
              <a:t>hopped towards the </a:t>
            </a:r>
            <a:r>
              <a:rPr lang="en-GB" sz="48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water. The </a:t>
            </a:r>
            <a:r>
              <a:rPr lang="en-GB" sz="4800" dirty="0" smtClean="0">
                <a:latin typeface="Candara" panose="020E0502030303020204" pitchFamily="34" charset="0"/>
              </a:rPr>
              <a:t>barking dog ran round and round </a:t>
            </a:r>
            <a:r>
              <a:rPr lang="en-GB" sz="48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him. It </a:t>
            </a:r>
            <a:r>
              <a:rPr lang="en-GB" sz="4800" dirty="0" smtClean="0">
                <a:latin typeface="Candara" panose="020E0502030303020204" pitchFamily="34" charset="0"/>
              </a:rPr>
              <a:t>made him </a:t>
            </a:r>
            <a:r>
              <a:rPr lang="en-GB" sz="48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trip. He </a:t>
            </a:r>
            <a:r>
              <a:rPr lang="en-GB" sz="4800" dirty="0" smtClean="0">
                <a:latin typeface="Candara" panose="020E0502030303020204" pitchFamily="34" charset="0"/>
              </a:rPr>
              <a:t>could not save </a:t>
            </a:r>
            <a:r>
              <a:rPr lang="en-GB" sz="48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himself. He </a:t>
            </a:r>
            <a:r>
              <a:rPr lang="en-GB" sz="4800" dirty="0" smtClean="0">
                <a:latin typeface="Candara" panose="020E0502030303020204" pitchFamily="34" charset="0"/>
              </a:rPr>
              <a:t>hopped right into the </a:t>
            </a:r>
            <a:r>
              <a:rPr lang="en-GB" sz="48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lake. He</a:t>
            </a:r>
            <a:r>
              <a:rPr lang="en-GB" sz="4800" dirty="0" smtClean="0">
                <a:latin typeface="Candara" panose="020E0502030303020204" pitchFamily="34" charset="0"/>
              </a:rPr>
              <a:t> sat down in the </a:t>
            </a:r>
            <a:r>
              <a:rPr lang="en-GB" sz="48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water. It </a:t>
            </a:r>
            <a:r>
              <a:rPr lang="en-GB" sz="4800" dirty="0" smtClean="0">
                <a:latin typeface="Candara" panose="020E0502030303020204" pitchFamily="34" charset="0"/>
              </a:rPr>
              <a:t>came up to his </a:t>
            </a:r>
            <a:r>
              <a:rPr lang="en-GB" sz="48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waist. Then </a:t>
            </a:r>
            <a:r>
              <a:rPr lang="en-GB" sz="4800" dirty="0" smtClean="0">
                <a:latin typeface="Candara" panose="020E0502030303020204" pitchFamily="34" charset="0"/>
              </a:rPr>
              <a:t>the dog ran </a:t>
            </a:r>
            <a:r>
              <a:rPr lang="en-GB" sz="48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off.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 rot="933461">
            <a:off x="7698138" y="815058"/>
            <a:ext cx="4607970" cy="107178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dirty="0" smtClean="0">
                <a:latin typeface="Candara" panose="020E0502030303020204" pitchFamily="34" charset="0"/>
              </a:rPr>
              <a:t>Can you spot the capital letters, full stops, subject and verb in the following examples?</a:t>
            </a:r>
            <a:endParaRPr lang="en-GB" sz="3600" dirty="0">
              <a:latin typeface="Candara" panose="020E05020303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6790" y="3036043"/>
            <a:ext cx="1960601" cy="188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Activity Three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073" y="1431488"/>
            <a:ext cx="11663854" cy="1721616"/>
          </a:xfrm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GB" sz="4400" dirty="0" smtClean="0">
                <a:latin typeface="Candara" panose="020E0502030303020204" pitchFamily="34" charset="0"/>
              </a:rPr>
              <a:t>Read the following sentences. </a:t>
            </a:r>
          </a:p>
          <a:p>
            <a:r>
              <a:rPr lang="en-GB" sz="4400" dirty="0" smtClean="0">
                <a:latin typeface="Candara" panose="020E0502030303020204" pitchFamily="34" charset="0"/>
              </a:rPr>
              <a:t>Firstly, decide if they make sense.</a:t>
            </a:r>
          </a:p>
          <a:p>
            <a:r>
              <a:rPr lang="en-GB" sz="4400" dirty="0" smtClean="0">
                <a:latin typeface="Candara" panose="020E0502030303020204" pitchFamily="34" charset="0"/>
              </a:rPr>
              <a:t>Then, write them out as a paragraph, making sure you put capitals in the correct place and full stops at the end of sentences.</a:t>
            </a:r>
            <a:endParaRPr lang="en-GB" sz="4400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152" y="3436883"/>
            <a:ext cx="10691648" cy="31085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ndara" panose="020E0502030303020204" pitchFamily="34" charset="0"/>
              </a:rPr>
              <a:t>1. </a:t>
            </a:r>
            <a:r>
              <a:rPr lang="en-GB" sz="2800" dirty="0" err="1" smtClean="0">
                <a:latin typeface="Candara" panose="020E0502030303020204" pitchFamily="34" charset="0"/>
              </a:rPr>
              <a:t>i</a:t>
            </a:r>
            <a:r>
              <a:rPr lang="en-GB" sz="2800" dirty="0" smtClean="0">
                <a:latin typeface="Candara" panose="020E0502030303020204" pitchFamily="34" charset="0"/>
              </a:rPr>
              <a:t> heard the sound of the oven pinging</a:t>
            </a:r>
          </a:p>
          <a:p>
            <a:r>
              <a:rPr lang="en-GB" sz="2800" dirty="0" smtClean="0">
                <a:latin typeface="Candara" panose="020E0502030303020204" pitchFamily="34" charset="0"/>
              </a:rPr>
              <a:t>2. to the bannister</a:t>
            </a:r>
          </a:p>
          <a:p>
            <a:r>
              <a:rPr lang="en-GB" sz="2800" dirty="0" smtClean="0">
                <a:latin typeface="Candara" panose="020E0502030303020204" pitchFamily="34" charset="0"/>
              </a:rPr>
              <a:t>3. </a:t>
            </a:r>
            <a:r>
              <a:rPr lang="en-GB" sz="2800" dirty="0" err="1" smtClean="0">
                <a:latin typeface="Candara" panose="020E0502030303020204" pitchFamily="34" charset="0"/>
              </a:rPr>
              <a:t>i</a:t>
            </a:r>
            <a:r>
              <a:rPr lang="en-GB" sz="2800" dirty="0" smtClean="0">
                <a:latin typeface="Candara" panose="020E0502030303020204" pitchFamily="34" charset="0"/>
              </a:rPr>
              <a:t> could smell the pizza as a </a:t>
            </a:r>
            <a:r>
              <a:rPr lang="en-GB" sz="2800" dirty="0" err="1" smtClean="0">
                <a:latin typeface="Candara" panose="020E0502030303020204" pitchFamily="34" charset="0"/>
              </a:rPr>
              <a:t>i</a:t>
            </a:r>
            <a:r>
              <a:rPr lang="en-GB" sz="2800" dirty="0" smtClean="0">
                <a:latin typeface="Candara" panose="020E0502030303020204" pitchFamily="34" charset="0"/>
              </a:rPr>
              <a:t> ran down the stairs</a:t>
            </a:r>
          </a:p>
          <a:p>
            <a:r>
              <a:rPr lang="en-GB" sz="2800" dirty="0" smtClean="0">
                <a:latin typeface="Candara" panose="020E0502030303020204" pitchFamily="34" charset="0"/>
              </a:rPr>
              <a:t>4. it was my favourite kind of pizza</a:t>
            </a:r>
          </a:p>
          <a:p>
            <a:r>
              <a:rPr lang="en-GB" sz="2800" dirty="0" smtClean="0">
                <a:latin typeface="Candara" panose="020E0502030303020204" pitchFamily="34" charset="0"/>
              </a:rPr>
              <a:t>5. oven electric</a:t>
            </a:r>
          </a:p>
          <a:p>
            <a:r>
              <a:rPr lang="en-GB" sz="2800" dirty="0" smtClean="0">
                <a:latin typeface="Candara" panose="020E0502030303020204" pitchFamily="34" charset="0"/>
              </a:rPr>
              <a:t>6. </a:t>
            </a:r>
            <a:r>
              <a:rPr lang="en-GB" sz="2800" dirty="0" err="1" smtClean="0">
                <a:latin typeface="Candara" panose="020E0502030303020204" pitchFamily="34" charset="0"/>
              </a:rPr>
              <a:t>i</a:t>
            </a:r>
            <a:r>
              <a:rPr lang="en-GB" sz="2800" dirty="0" smtClean="0">
                <a:latin typeface="Candara" panose="020E0502030303020204" pitchFamily="34" charset="0"/>
              </a:rPr>
              <a:t> love </a:t>
            </a:r>
            <a:r>
              <a:rPr lang="en-GB" sz="2800" dirty="0" err="1" smtClean="0">
                <a:latin typeface="Candara" panose="020E0502030303020204" pitchFamily="34" charset="0"/>
              </a:rPr>
              <a:t>chicago</a:t>
            </a:r>
            <a:r>
              <a:rPr lang="en-GB" sz="2800" dirty="0" smtClean="0">
                <a:latin typeface="Candara" panose="020E0502030303020204" pitchFamily="34" charset="0"/>
              </a:rPr>
              <a:t> town pizza as it’s the best</a:t>
            </a:r>
          </a:p>
          <a:p>
            <a:r>
              <a:rPr lang="en-GB" sz="2800" dirty="0" smtClean="0">
                <a:latin typeface="Candara" panose="020E0502030303020204" pitchFamily="34" charset="0"/>
              </a:rPr>
              <a:t>7. sitting down to dinner, </a:t>
            </a:r>
            <a:r>
              <a:rPr lang="en-GB" sz="2800" dirty="0" err="1" smtClean="0">
                <a:latin typeface="Candara" panose="020E0502030303020204" pitchFamily="34" charset="0"/>
              </a:rPr>
              <a:t>i</a:t>
            </a:r>
            <a:r>
              <a:rPr lang="en-GB" sz="2800" dirty="0" smtClean="0">
                <a:latin typeface="Candara" panose="020E0502030303020204" pitchFamily="34" charset="0"/>
              </a:rPr>
              <a:t> could hear my stomach rumble </a:t>
            </a:r>
            <a:endParaRPr lang="en-GB" sz="2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76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Activity Three: Answers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152" y="2349062"/>
            <a:ext cx="10691648" cy="317009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I</a:t>
            </a:r>
            <a:r>
              <a:rPr lang="en-GB" sz="4000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 </a:t>
            </a:r>
            <a:r>
              <a:rPr lang="en-GB" sz="4000" dirty="0" smtClean="0">
                <a:latin typeface="Candara" panose="020E0502030303020204" pitchFamily="34" charset="0"/>
              </a:rPr>
              <a:t>heard the sound of the oven </a:t>
            </a:r>
            <a:r>
              <a:rPr lang="en-GB" sz="40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pinging. I </a:t>
            </a:r>
            <a:r>
              <a:rPr lang="en-GB" sz="4000" dirty="0" smtClean="0">
                <a:latin typeface="Candara" panose="020E0502030303020204" pitchFamily="34" charset="0"/>
              </a:rPr>
              <a:t>could smell the pizza as a </a:t>
            </a:r>
            <a:r>
              <a:rPr lang="en-GB" sz="4000" b="1" dirty="0">
                <a:solidFill>
                  <a:schemeClr val="accent6"/>
                </a:solidFill>
                <a:latin typeface="Candara" panose="020E0502030303020204" pitchFamily="34" charset="0"/>
              </a:rPr>
              <a:t>I</a:t>
            </a:r>
            <a:r>
              <a:rPr lang="en-GB" sz="4000" dirty="0" smtClean="0">
                <a:latin typeface="Candara" panose="020E0502030303020204" pitchFamily="34" charset="0"/>
              </a:rPr>
              <a:t> ran down the </a:t>
            </a:r>
            <a:r>
              <a:rPr lang="en-GB" sz="40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stairs. </a:t>
            </a:r>
            <a:r>
              <a:rPr lang="en-GB" sz="4000" b="1" dirty="0">
                <a:solidFill>
                  <a:schemeClr val="accent6"/>
                </a:solidFill>
                <a:latin typeface="Candara" panose="020E0502030303020204" pitchFamily="34" charset="0"/>
              </a:rPr>
              <a:t>I</a:t>
            </a:r>
            <a:r>
              <a:rPr lang="en-GB" sz="40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t </a:t>
            </a:r>
            <a:r>
              <a:rPr lang="en-GB" sz="4000" dirty="0" smtClean="0">
                <a:latin typeface="Candara" panose="020E0502030303020204" pitchFamily="34" charset="0"/>
              </a:rPr>
              <a:t>was my favourite kind of </a:t>
            </a:r>
            <a:r>
              <a:rPr lang="en-GB" sz="40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pizza. I</a:t>
            </a:r>
            <a:r>
              <a:rPr lang="en-GB" sz="4000" dirty="0" smtClean="0">
                <a:latin typeface="Candara" panose="020E0502030303020204" pitchFamily="34" charset="0"/>
              </a:rPr>
              <a:t> love </a:t>
            </a:r>
            <a:r>
              <a:rPr lang="en-GB" sz="4000" b="1" dirty="0">
                <a:solidFill>
                  <a:schemeClr val="accent6"/>
                </a:solidFill>
                <a:latin typeface="Candara" panose="020E0502030303020204" pitchFamily="34" charset="0"/>
              </a:rPr>
              <a:t>C</a:t>
            </a:r>
            <a:r>
              <a:rPr lang="en-GB" sz="40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hicago </a:t>
            </a:r>
            <a:r>
              <a:rPr lang="en-GB" sz="4000" b="1" dirty="0">
                <a:solidFill>
                  <a:schemeClr val="accent6"/>
                </a:solidFill>
                <a:latin typeface="Candara" panose="020E0502030303020204" pitchFamily="34" charset="0"/>
              </a:rPr>
              <a:t>T</a:t>
            </a:r>
            <a:r>
              <a:rPr lang="en-GB" sz="40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own </a:t>
            </a:r>
            <a:r>
              <a:rPr lang="en-GB" sz="4000" dirty="0" smtClean="0">
                <a:latin typeface="Candara" panose="020E0502030303020204" pitchFamily="34" charset="0"/>
              </a:rPr>
              <a:t>pizza as it’s the </a:t>
            </a:r>
            <a:r>
              <a:rPr lang="en-GB" sz="40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best. </a:t>
            </a:r>
            <a:r>
              <a:rPr lang="en-GB" sz="4000" b="1" dirty="0">
                <a:solidFill>
                  <a:schemeClr val="accent6"/>
                </a:solidFill>
                <a:latin typeface="Candara" panose="020E0502030303020204" pitchFamily="34" charset="0"/>
              </a:rPr>
              <a:t>S</a:t>
            </a:r>
            <a:r>
              <a:rPr lang="en-GB" sz="40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itting </a:t>
            </a:r>
            <a:r>
              <a:rPr lang="en-GB" sz="4000" dirty="0" smtClean="0">
                <a:latin typeface="Candara" panose="020E0502030303020204" pitchFamily="34" charset="0"/>
              </a:rPr>
              <a:t>down to dinner, </a:t>
            </a:r>
            <a:r>
              <a:rPr lang="en-GB" sz="40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I</a:t>
            </a:r>
            <a:r>
              <a:rPr lang="en-GB" sz="4000" dirty="0" smtClean="0">
                <a:latin typeface="Candara" panose="020E0502030303020204" pitchFamily="34" charset="0"/>
              </a:rPr>
              <a:t> could hear my stomach </a:t>
            </a:r>
            <a:r>
              <a:rPr lang="en-GB" sz="4000" b="1" dirty="0" smtClean="0">
                <a:solidFill>
                  <a:schemeClr val="accent6"/>
                </a:solidFill>
                <a:latin typeface="Candara" panose="020E0502030303020204" pitchFamily="34" charset="0"/>
              </a:rPr>
              <a:t>rumble.</a:t>
            </a:r>
            <a:endParaRPr lang="en-GB" sz="4000" b="1" dirty="0">
              <a:solidFill>
                <a:schemeClr val="accent6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48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latin typeface="Candara" panose="020E0502030303020204" pitchFamily="34" charset="0"/>
              </a:rPr>
              <a:t>Plenary</a:t>
            </a:r>
            <a:endParaRPr lang="en-GB" sz="66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72959" cy="4351338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5400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On your Show Me Board, write down all of the words that should have a capital letter.</a:t>
            </a:r>
            <a:endParaRPr lang="en-GB" sz="5400" dirty="0">
              <a:solidFill>
                <a:schemeClr val="accent5"/>
              </a:solidFill>
              <a:latin typeface="Candara" panose="020E0502030303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39606" y="2158288"/>
            <a:ext cx="4719145" cy="36860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 err="1" smtClean="0">
                <a:latin typeface="Candara" panose="020E0502030303020204" pitchFamily="34" charset="0"/>
              </a:rPr>
              <a:t>william</a:t>
            </a:r>
            <a:r>
              <a:rPr lang="en-GB" sz="4000" dirty="0" smtClean="0">
                <a:latin typeface="Candara" panose="020E0502030303020204" pitchFamily="34" charset="0"/>
              </a:rPr>
              <a:t> </a:t>
            </a:r>
            <a:r>
              <a:rPr lang="en-GB" sz="4000" dirty="0" err="1" smtClean="0">
                <a:latin typeface="Candara" panose="020E0502030303020204" pitchFamily="34" charset="0"/>
              </a:rPr>
              <a:t>shakespeare</a:t>
            </a:r>
            <a:endParaRPr lang="en-GB" sz="4000" dirty="0" smtClean="0">
              <a:latin typeface="Candara" panose="020E0502030303020204" pitchFamily="34" charset="0"/>
            </a:endParaRPr>
          </a:p>
          <a:p>
            <a:r>
              <a:rPr lang="en-GB" sz="4000" dirty="0">
                <a:latin typeface="Candara" panose="020E0502030303020204" pitchFamily="34" charset="0"/>
              </a:rPr>
              <a:t> </a:t>
            </a:r>
            <a:r>
              <a:rPr lang="en-GB" sz="4000" dirty="0" smtClean="0">
                <a:latin typeface="Candara" panose="020E0502030303020204" pitchFamily="34" charset="0"/>
              </a:rPr>
              <a:t>ben and jerry’s </a:t>
            </a:r>
          </a:p>
          <a:p>
            <a:r>
              <a:rPr lang="en-GB" sz="4000" dirty="0" smtClean="0">
                <a:latin typeface="Candara" panose="020E0502030303020204" pitchFamily="34" charset="0"/>
              </a:rPr>
              <a:t>cat </a:t>
            </a:r>
          </a:p>
          <a:p>
            <a:r>
              <a:rPr lang="en-GB" sz="4000" dirty="0" smtClean="0">
                <a:latin typeface="Candara" panose="020E0502030303020204" pitchFamily="34" charset="0"/>
              </a:rPr>
              <a:t>banana</a:t>
            </a:r>
          </a:p>
          <a:p>
            <a:r>
              <a:rPr lang="en-GB" sz="4000" dirty="0" smtClean="0">
                <a:latin typeface="Candara" panose="020E0502030303020204" pitchFamily="34" charset="0"/>
              </a:rPr>
              <a:t> </a:t>
            </a:r>
            <a:r>
              <a:rPr lang="en-GB" sz="4000" dirty="0" err="1" smtClean="0">
                <a:latin typeface="Candara" panose="020E0502030303020204" pitchFamily="34" charset="0"/>
              </a:rPr>
              <a:t>england</a:t>
            </a:r>
            <a:r>
              <a:rPr lang="en-GB" sz="4000" dirty="0" smtClean="0">
                <a:latin typeface="Candara" panose="020E0502030303020204" pitchFamily="34" charset="0"/>
              </a:rPr>
              <a:t> </a:t>
            </a:r>
            <a:endParaRPr lang="en-GB" sz="4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3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dirty="0" smtClean="0">
                <a:latin typeface="Candara" panose="020E0502030303020204" pitchFamily="34" charset="0"/>
              </a:rPr>
              <a:t>Aim</a:t>
            </a:r>
            <a:r>
              <a:rPr lang="en-GB" sz="7200" dirty="0" smtClean="0">
                <a:latin typeface="Comic Sans MS" panose="030F0702030302020204" pitchFamily="66" charset="0"/>
              </a:rPr>
              <a:t>: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latin typeface="Candara" panose="020E0502030303020204" pitchFamily="34" charset="0"/>
              </a:rPr>
              <a:t> To understand when to take a new sentence.</a:t>
            </a:r>
            <a:endParaRPr lang="en-GB" sz="6000" dirty="0"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365125"/>
            <a:ext cx="14287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3938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Taking a new sentence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875" y="1699501"/>
            <a:ext cx="4585139" cy="4858954"/>
          </a:xfrm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r>
              <a:rPr lang="en-GB" dirty="0" smtClean="0">
                <a:latin typeface="Candara" panose="020E0502030303020204" pitchFamily="34" charset="0"/>
              </a:rPr>
              <a:t>One of the most common mistakes when writing is forgetting to take a new sentence.</a:t>
            </a:r>
          </a:p>
          <a:p>
            <a:r>
              <a:rPr lang="en-GB" dirty="0" smtClean="0">
                <a:latin typeface="Candara" panose="020E0502030303020204" pitchFamily="34" charset="0"/>
              </a:rPr>
              <a:t>Forgetting to do this means that sentences can be too long and therefore are hard to follow.</a:t>
            </a:r>
          </a:p>
          <a:p>
            <a:r>
              <a:rPr lang="en-GB" dirty="0" smtClean="0">
                <a:latin typeface="Candara" panose="020E0502030303020204" pitchFamily="34" charset="0"/>
              </a:rPr>
              <a:t>It can also result in sentences not making sense anymore.</a:t>
            </a:r>
            <a:endParaRPr lang="en-GB" dirty="0">
              <a:latin typeface="Candara" panose="020E05020303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586" y="3105807"/>
            <a:ext cx="952500" cy="1266825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 rot="457062">
            <a:off x="4571999" y="1607453"/>
            <a:ext cx="4984531" cy="167114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So, when should we take a new sentence?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913586" y="4411996"/>
            <a:ext cx="6731876" cy="181588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Take a new sentence when moving onto: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 new topic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 new idea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 new action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662042" y="4893193"/>
            <a:ext cx="3565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Remember T.I.A!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4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Let’s Practice!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4549"/>
            <a:ext cx="10515600" cy="1563961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r>
              <a:rPr lang="en-GB" sz="3200" dirty="0" smtClean="0">
                <a:latin typeface="Candara" panose="020E0502030303020204" pitchFamily="34" charset="0"/>
              </a:rPr>
              <a:t>Read the following statements below.</a:t>
            </a:r>
          </a:p>
          <a:p>
            <a:r>
              <a:rPr lang="en-GB" sz="3200" dirty="0" smtClean="0">
                <a:latin typeface="Candara" panose="020E0502030303020204" pitchFamily="34" charset="0"/>
              </a:rPr>
              <a:t>Write them out as two separate sentences using capital letters and full stops.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545" y="3231931"/>
            <a:ext cx="8418786" cy="35394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800" dirty="0" smtClean="0"/>
              <a:t>my brother was bitten by a snake the snake died</a:t>
            </a:r>
          </a:p>
          <a:p>
            <a:pPr marL="342900" indent="-342900">
              <a:buAutoNum type="arabicPeriod"/>
            </a:pPr>
            <a:r>
              <a:rPr lang="en-GB" sz="2800" dirty="0" smtClean="0"/>
              <a:t>he dived into a pool the pool was only a foot deep</a:t>
            </a:r>
          </a:p>
          <a:p>
            <a:pPr marL="342900" indent="-342900">
              <a:buAutoNum type="arabicPeriod"/>
            </a:pPr>
            <a:r>
              <a:rPr lang="en-GB" sz="2800" dirty="0" smtClean="0"/>
              <a:t>she gave a kindly pat to the dog the dog tried to bite back</a:t>
            </a:r>
          </a:p>
          <a:p>
            <a:pPr marL="342900" indent="-342900">
              <a:buAutoNum type="arabicPeriod"/>
            </a:pPr>
            <a:r>
              <a:rPr lang="en-GB" sz="2800" dirty="0" smtClean="0"/>
              <a:t>she fed her home-made cake to the ducks the ducks sank</a:t>
            </a:r>
          </a:p>
          <a:p>
            <a:pPr marL="342900" indent="-342900">
              <a:buAutoNum type="arabicPeriod"/>
            </a:pPr>
            <a:r>
              <a:rPr lang="en-GB" sz="2800" dirty="0"/>
              <a:t>h</a:t>
            </a:r>
            <a:r>
              <a:rPr lang="en-GB" sz="2800" dirty="0" smtClean="0"/>
              <a:t>e threw a stick for his dog the stick broke a window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12467" y="3231931"/>
            <a:ext cx="2785240" cy="267765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Take a new sentence when moving onto: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 new topic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 new idea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 new action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840513" y="5848031"/>
            <a:ext cx="3565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Remember T.I.A!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3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Answers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469" y="1844565"/>
            <a:ext cx="11493062" cy="480131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3600" b="1" dirty="0">
                <a:solidFill>
                  <a:srgbClr val="FF0000"/>
                </a:solidFill>
              </a:rPr>
              <a:t>M</a:t>
            </a:r>
            <a:r>
              <a:rPr lang="en-GB" sz="3600" dirty="0" smtClean="0"/>
              <a:t>y brother was bitten by a </a:t>
            </a:r>
            <a:r>
              <a:rPr lang="en-GB" sz="3600" b="1" dirty="0" smtClean="0">
                <a:solidFill>
                  <a:srgbClr val="FF0000"/>
                </a:solidFill>
              </a:rPr>
              <a:t>snake. T</a:t>
            </a:r>
            <a:r>
              <a:rPr lang="en-GB" sz="3600" dirty="0" smtClean="0"/>
              <a:t>he snake die</a:t>
            </a:r>
            <a:r>
              <a:rPr lang="en-GB" sz="3600" b="1" dirty="0" smtClean="0">
                <a:solidFill>
                  <a:srgbClr val="FF0000"/>
                </a:solidFill>
              </a:rPr>
              <a:t>d.</a:t>
            </a:r>
          </a:p>
          <a:p>
            <a:pPr marL="342900" indent="-342900">
              <a:buAutoNum type="arabicPeriod"/>
            </a:pPr>
            <a:r>
              <a:rPr lang="en-GB" sz="3600" b="1" dirty="0" smtClean="0">
                <a:solidFill>
                  <a:srgbClr val="FF0000"/>
                </a:solidFill>
              </a:rPr>
              <a:t>H</a:t>
            </a:r>
            <a:r>
              <a:rPr lang="en-GB" sz="3600" dirty="0" smtClean="0"/>
              <a:t>e dived into a </a:t>
            </a:r>
            <a:r>
              <a:rPr lang="en-GB" sz="3600" b="1" dirty="0" smtClean="0">
                <a:solidFill>
                  <a:srgbClr val="FF0000"/>
                </a:solidFill>
              </a:rPr>
              <a:t>pool.</a:t>
            </a:r>
            <a:r>
              <a:rPr lang="en-GB" sz="3600" dirty="0" smtClean="0"/>
              <a:t> </a:t>
            </a:r>
            <a:r>
              <a:rPr lang="en-GB" sz="3600" b="1" dirty="0" smtClean="0">
                <a:solidFill>
                  <a:srgbClr val="FF0000"/>
                </a:solidFill>
              </a:rPr>
              <a:t>T</a:t>
            </a:r>
            <a:r>
              <a:rPr lang="en-GB" sz="3600" dirty="0" smtClean="0"/>
              <a:t>he pool was only a foot dee</a:t>
            </a:r>
            <a:r>
              <a:rPr lang="en-GB" sz="3600" b="1" dirty="0" smtClean="0">
                <a:solidFill>
                  <a:srgbClr val="FF0000"/>
                </a:solidFill>
              </a:rPr>
              <a:t>p.</a:t>
            </a:r>
          </a:p>
          <a:p>
            <a:pPr marL="342900" indent="-342900">
              <a:buAutoNum type="arabicPeriod"/>
            </a:pPr>
            <a:r>
              <a:rPr lang="en-GB" sz="3600" b="1" dirty="0">
                <a:solidFill>
                  <a:srgbClr val="FF0000"/>
                </a:solidFill>
              </a:rPr>
              <a:t>S</a:t>
            </a:r>
            <a:r>
              <a:rPr lang="en-GB" sz="3600" dirty="0" smtClean="0"/>
              <a:t>he gave a kindly pat to the </a:t>
            </a:r>
            <a:r>
              <a:rPr lang="en-GB" sz="3600" b="1" dirty="0" smtClean="0">
                <a:solidFill>
                  <a:srgbClr val="FF0000"/>
                </a:solidFill>
              </a:rPr>
              <a:t>dog.</a:t>
            </a:r>
            <a:r>
              <a:rPr lang="en-GB" sz="3600" dirty="0" smtClean="0"/>
              <a:t> </a:t>
            </a:r>
            <a:r>
              <a:rPr lang="en-GB" sz="3600" b="1" dirty="0" smtClean="0">
                <a:solidFill>
                  <a:srgbClr val="FF0000"/>
                </a:solidFill>
              </a:rPr>
              <a:t>T</a:t>
            </a:r>
            <a:r>
              <a:rPr lang="en-GB" sz="3600" dirty="0" smtClean="0"/>
              <a:t>he dog tried to bite bac</a:t>
            </a:r>
            <a:r>
              <a:rPr lang="en-GB" sz="3600" b="1" dirty="0" smtClean="0">
                <a:solidFill>
                  <a:srgbClr val="FF0000"/>
                </a:solidFill>
              </a:rPr>
              <a:t>k.</a:t>
            </a:r>
          </a:p>
          <a:p>
            <a:pPr marL="342900" indent="-342900">
              <a:buAutoNum type="arabicPeriod"/>
            </a:pPr>
            <a:r>
              <a:rPr lang="en-GB" sz="3600" b="1" dirty="0">
                <a:solidFill>
                  <a:srgbClr val="FF0000"/>
                </a:solidFill>
              </a:rPr>
              <a:t>S</a:t>
            </a:r>
            <a:r>
              <a:rPr lang="en-GB" sz="3600" dirty="0" smtClean="0"/>
              <a:t>he fed her home-made cake to the </a:t>
            </a:r>
            <a:r>
              <a:rPr lang="en-GB" sz="3600" b="1" dirty="0" smtClean="0">
                <a:solidFill>
                  <a:srgbClr val="FF0000"/>
                </a:solidFill>
              </a:rPr>
              <a:t>ducks. T</a:t>
            </a:r>
            <a:r>
              <a:rPr lang="en-GB" sz="3600" dirty="0" smtClean="0"/>
              <a:t>he ducks san</a:t>
            </a:r>
            <a:r>
              <a:rPr lang="en-GB" sz="3600" b="1" dirty="0" smtClean="0">
                <a:solidFill>
                  <a:srgbClr val="FF0000"/>
                </a:solidFill>
              </a:rPr>
              <a:t>k.</a:t>
            </a:r>
          </a:p>
          <a:p>
            <a:pPr marL="342900" indent="-342900">
              <a:buAutoNum type="arabicPeriod"/>
            </a:pPr>
            <a:r>
              <a:rPr lang="en-GB" sz="3600" b="1" dirty="0" smtClean="0">
                <a:solidFill>
                  <a:srgbClr val="FF0000"/>
                </a:solidFill>
              </a:rPr>
              <a:t>H</a:t>
            </a:r>
            <a:r>
              <a:rPr lang="en-GB" sz="3600" dirty="0" smtClean="0"/>
              <a:t>e threw a stick for his </a:t>
            </a:r>
            <a:r>
              <a:rPr lang="en-GB" sz="3600" b="1" dirty="0" smtClean="0">
                <a:solidFill>
                  <a:srgbClr val="FF0000"/>
                </a:solidFill>
              </a:rPr>
              <a:t>dog. T</a:t>
            </a:r>
            <a:r>
              <a:rPr lang="en-GB" sz="3600" dirty="0" smtClean="0"/>
              <a:t>he stick broke a windo</a:t>
            </a:r>
            <a:r>
              <a:rPr lang="en-GB" sz="3600" b="1" dirty="0" smtClean="0">
                <a:solidFill>
                  <a:srgbClr val="FF0000"/>
                </a:solidFill>
              </a:rPr>
              <a:t>w.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950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Activity One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408" y="1825625"/>
            <a:ext cx="6272048" cy="4351338"/>
          </a:xfrm>
          <a:ln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4400" dirty="0">
                <a:latin typeface="Candara" panose="020E0502030303020204" pitchFamily="34" charset="0"/>
              </a:rPr>
              <a:t>T</a:t>
            </a:r>
            <a:r>
              <a:rPr lang="en-GB" sz="4400" dirty="0" smtClean="0">
                <a:latin typeface="Candara" panose="020E0502030303020204" pitchFamily="34" charset="0"/>
              </a:rPr>
              <a:t>urn to </a:t>
            </a:r>
            <a:r>
              <a:rPr lang="en-GB" sz="4400" b="1" dirty="0" smtClean="0">
                <a:latin typeface="Candara" panose="020E0502030303020204" pitchFamily="34" charset="0"/>
              </a:rPr>
              <a:t>page 7 </a:t>
            </a:r>
            <a:r>
              <a:rPr lang="en-GB" sz="4400" dirty="0" smtClean="0">
                <a:latin typeface="Candara" panose="020E0502030303020204" pitchFamily="34" charset="0"/>
              </a:rPr>
              <a:t>of your ‘Writing in Sentences’ booklet.</a:t>
            </a:r>
          </a:p>
          <a:p>
            <a:pPr marL="0" indent="0">
              <a:buNone/>
            </a:pPr>
            <a:r>
              <a:rPr lang="en-GB" sz="4400" b="1" u="sng" dirty="0" smtClean="0">
                <a:latin typeface="Candara" panose="020E0502030303020204" pitchFamily="34" charset="0"/>
              </a:rPr>
              <a:t>Complete activity 1: </a:t>
            </a:r>
          </a:p>
          <a:p>
            <a:r>
              <a:rPr lang="en-GB" sz="4400" dirty="0" smtClean="0">
                <a:latin typeface="Candara" panose="020E0502030303020204" pitchFamily="34" charset="0"/>
              </a:rPr>
              <a:t>Read all of the sentences.</a:t>
            </a:r>
          </a:p>
          <a:p>
            <a:r>
              <a:rPr lang="en-GB" sz="4400" dirty="0" smtClean="0">
                <a:latin typeface="Candara" panose="020E0502030303020204" pitchFamily="34" charset="0"/>
              </a:rPr>
              <a:t>Write out the statements as two separate sentences.</a:t>
            </a:r>
          </a:p>
          <a:p>
            <a:r>
              <a:rPr lang="en-GB" sz="4400" dirty="0" smtClean="0">
                <a:latin typeface="Candara" panose="020E0502030303020204" pitchFamily="34" charset="0"/>
              </a:rPr>
              <a:t>Remember to use capital letters and full stops in correct places.</a:t>
            </a:r>
            <a:endParaRPr lang="en-GB" sz="4400" dirty="0">
              <a:latin typeface="Candara" panose="020E05020303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0702" y="2877909"/>
            <a:ext cx="4692869" cy="224676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Take a new sentence when moving onto: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 new topic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 new idea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 new action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374319" y="5200386"/>
            <a:ext cx="3565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Remember T.I.A!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29" y="365125"/>
            <a:ext cx="2647296" cy="221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1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91" y="378348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Activity One: Answers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90" y="1610553"/>
            <a:ext cx="11499585" cy="4748596"/>
          </a:xfrm>
          <a:ln>
            <a:solidFill>
              <a:schemeClr val="accent6"/>
            </a:solidFill>
          </a:ln>
        </p:spPr>
        <p:txBody>
          <a:bodyPr>
            <a:normAutofit fontScale="77500" lnSpcReduction="20000"/>
          </a:bodyPr>
          <a:lstStyle/>
          <a:p>
            <a:pPr marL="914400" indent="-914400">
              <a:buAutoNum type="arabicPeriod"/>
            </a:pP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D</a:t>
            </a:r>
            <a:r>
              <a:rPr lang="en-GB" sz="4800" dirty="0" smtClean="0">
                <a:latin typeface="Candara" panose="020E0502030303020204" pitchFamily="34" charset="0"/>
              </a:rPr>
              <a:t>ad used to hate the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telephone. He </a:t>
            </a:r>
            <a:r>
              <a:rPr lang="en-GB" sz="4800" dirty="0" smtClean="0">
                <a:latin typeface="Candara" panose="020E0502030303020204" pitchFamily="34" charset="0"/>
              </a:rPr>
              <a:t>hardly ever used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it.</a:t>
            </a:r>
          </a:p>
          <a:p>
            <a:pPr marL="914400" indent="-914400">
              <a:buAutoNum type="arabicPeriod"/>
            </a:pP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E</a:t>
            </a:r>
            <a:r>
              <a:rPr lang="en-GB" sz="4800" dirty="0" smtClean="0">
                <a:latin typeface="Candara" panose="020E0502030303020204" pitchFamily="34" charset="0"/>
              </a:rPr>
              <a:t>verybody else used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it. It </a:t>
            </a:r>
            <a:r>
              <a:rPr lang="en-GB" sz="4800" dirty="0" smtClean="0">
                <a:latin typeface="Candara" panose="020E0502030303020204" pitchFamily="34" charset="0"/>
              </a:rPr>
              <a:t>was always ringing</a:t>
            </a:r>
            <a:r>
              <a:rPr lang="en-GB" sz="4800" b="1" dirty="0" smtClean="0">
                <a:latin typeface="Candara" panose="020E0502030303020204" pitchFamily="34" charset="0"/>
              </a:rPr>
              <a:t>.</a:t>
            </a:r>
            <a:r>
              <a:rPr lang="en-GB" sz="4800" dirty="0" smtClean="0">
                <a:latin typeface="Candara" panose="020E0502030303020204" pitchFamily="34" charset="0"/>
              </a:rPr>
              <a:t> </a:t>
            </a:r>
          </a:p>
          <a:p>
            <a:pPr marL="914400" indent="-914400">
              <a:buAutoNum type="arabicPeriod"/>
            </a:pP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M</a:t>
            </a:r>
            <a:r>
              <a:rPr lang="en-GB" sz="4800" dirty="0" smtClean="0">
                <a:latin typeface="Candara" panose="020E0502030303020204" pitchFamily="34" charset="0"/>
              </a:rPr>
              <a:t>y brother’s friends rang to talk about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motorbikes. Girls </a:t>
            </a:r>
            <a:r>
              <a:rPr lang="en-GB" sz="4800" dirty="0" smtClean="0">
                <a:latin typeface="Candara" panose="020E0502030303020204" pitchFamily="34" charset="0"/>
              </a:rPr>
              <a:t>rang my sister to talk about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clothes.</a:t>
            </a:r>
          </a:p>
          <a:p>
            <a:pPr marL="914400" indent="-914400">
              <a:buAutoNum type="arabicPeriod"/>
            </a:pP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M</a:t>
            </a:r>
            <a:r>
              <a:rPr lang="en-GB" sz="4800" dirty="0" smtClean="0">
                <a:latin typeface="Candara" panose="020E0502030303020204" pitchFamily="34" charset="0"/>
              </a:rPr>
              <a:t>y friends rang me to talk about pop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music. Her </a:t>
            </a:r>
            <a:r>
              <a:rPr lang="en-GB" sz="4800" dirty="0" smtClean="0">
                <a:latin typeface="Candara" panose="020E0502030303020204" pitchFamily="34" charset="0"/>
              </a:rPr>
              <a:t>friends rang my Mum to talk about all sorts of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things.</a:t>
            </a:r>
          </a:p>
          <a:p>
            <a:pPr marL="914400" indent="-914400">
              <a:buAutoNum type="arabicPeriod"/>
            </a:pP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N</a:t>
            </a:r>
            <a:r>
              <a:rPr lang="en-GB" sz="4800" dirty="0" smtClean="0">
                <a:latin typeface="Candara" panose="020E0502030303020204" pitchFamily="34" charset="0"/>
              </a:rPr>
              <a:t>obody ever rang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Dad. Dad </a:t>
            </a:r>
            <a:r>
              <a:rPr lang="en-GB" sz="4800" dirty="0" smtClean="0">
                <a:latin typeface="Candara" panose="020E0502030303020204" pitchFamily="34" charset="0"/>
              </a:rPr>
              <a:t>wanted to get rid of the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phone. </a:t>
            </a:r>
          </a:p>
        </p:txBody>
      </p:sp>
    </p:spTree>
    <p:extLst>
      <p:ext uri="{BB962C8B-B14F-4D97-AF65-F5344CB8AC3E}">
        <p14:creationId xmlns:p14="http://schemas.microsoft.com/office/powerpoint/2010/main" val="23018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b="1" dirty="0" smtClean="0">
                <a:latin typeface="Candara" panose="020E0502030303020204" pitchFamily="34" charset="0"/>
              </a:rPr>
              <a:t>Sentences</a:t>
            </a:r>
            <a:endParaRPr lang="en-GB" sz="72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47741"/>
          </a:xfrm>
          <a:ln>
            <a:solidFill>
              <a:srgbClr val="7030A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andara" panose="020E0502030303020204" pitchFamily="34" charset="0"/>
              </a:rPr>
              <a:t>The purpose of a sentence is to communicate an idea. Writing in sentences is different from speaking – we have to use punctuation to indicate the end of an idea or to create a pause.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7030A0"/>
                </a:solidFill>
                <a:latin typeface="Candara" panose="020E0502030303020204" pitchFamily="34" charset="0"/>
              </a:rPr>
              <a:t>Read the following extracts aloud:</a:t>
            </a:r>
            <a:endParaRPr lang="en-GB" b="1" u="sng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090" y="3808303"/>
            <a:ext cx="5877910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My favourite subject at school is English because we get to create our own stories I have a great imagination and I love to show it off at all times we also get to watch films and analyse them I enjoy this a lot because I like to see how the director has created a scene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211614" y="3801351"/>
            <a:ext cx="5801710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My favourite subject at school is English because we get to create our own stories. I have a great imagination and I love to show it off at all times. We also get to watch films and analyse them. I enjoy this a lot because I like to see how the director has created a scene.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 rot="338787">
            <a:off x="7570575" y="335521"/>
            <a:ext cx="4388288" cy="132343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Which is easier to read aloud? Why?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5861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91" y="378348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Activity One: Answers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90" y="1610553"/>
            <a:ext cx="11499585" cy="4748596"/>
          </a:xfrm>
          <a:ln>
            <a:solidFill>
              <a:schemeClr val="accent6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4800" dirty="0" smtClean="0">
                <a:latin typeface="Candara" panose="020E0502030303020204" pitchFamily="34" charset="0"/>
              </a:rPr>
              <a:t>6.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L</a:t>
            </a:r>
            <a:r>
              <a:rPr lang="en-GB" sz="4800" dirty="0" smtClean="0">
                <a:latin typeface="Candara" panose="020E0502030303020204" pitchFamily="34" charset="0"/>
              </a:rPr>
              <a:t>ast week it rang at one o’clock in the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morning. Dad</a:t>
            </a:r>
            <a:r>
              <a:rPr lang="en-GB" sz="4800" dirty="0" smtClean="0">
                <a:latin typeface="Candara" panose="020E0502030303020204" pitchFamily="34" charset="0"/>
              </a:rPr>
              <a:t> went downstairs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grumbling.</a:t>
            </a:r>
          </a:p>
          <a:p>
            <a:pPr marL="0" indent="0">
              <a:buNone/>
            </a:pPr>
            <a:r>
              <a:rPr lang="en-GB" sz="4800" dirty="0" smtClean="0">
                <a:latin typeface="Candara" panose="020E0502030303020204" pitchFamily="34" charset="0"/>
              </a:rPr>
              <a:t>7.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W</a:t>
            </a:r>
            <a:r>
              <a:rPr lang="en-GB" sz="4800" dirty="0" smtClean="0">
                <a:latin typeface="Candara" panose="020E0502030303020204" pitchFamily="34" charset="0"/>
              </a:rPr>
              <a:t>e could hear him speaking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angrily. Then </a:t>
            </a:r>
            <a:r>
              <a:rPr lang="en-GB" sz="4800" dirty="0" smtClean="0">
                <a:latin typeface="Candara" panose="020E0502030303020204" pitchFamily="34" charset="0"/>
              </a:rPr>
              <a:t>his voice changed after the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call. </a:t>
            </a:r>
          </a:p>
          <a:p>
            <a:pPr marL="0" indent="0">
              <a:buNone/>
            </a:pPr>
            <a:r>
              <a:rPr lang="en-GB" sz="4800" dirty="0" smtClean="0">
                <a:latin typeface="Candara" panose="020E0502030303020204" pitchFamily="34" charset="0"/>
              </a:rPr>
              <a:t>8.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H</a:t>
            </a:r>
            <a:r>
              <a:rPr lang="en-GB" sz="4800" dirty="0" smtClean="0">
                <a:latin typeface="Candara" panose="020E0502030303020204" pitchFamily="34" charset="0"/>
              </a:rPr>
              <a:t>e came upstairs to tell us all about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it. It </a:t>
            </a:r>
            <a:r>
              <a:rPr lang="en-GB" sz="4800" dirty="0" smtClean="0">
                <a:latin typeface="Candara" panose="020E0502030303020204" pitchFamily="34" charset="0"/>
              </a:rPr>
              <a:t>had been my uncle Ted on the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phone.</a:t>
            </a:r>
          </a:p>
          <a:p>
            <a:pPr marL="0" indent="0">
              <a:buNone/>
            </a:pPr>
            <a:r>
              <a:rPr lang="en-GB" sz="4800" dirty="0" smtClean="0">
                <a:latin typeface="Candara" panose="020E0502030303020204" pitchFamily="34" charset="0"/>
              </a:rPr>
              <a:t>9.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U</a:t>
            </a:r>
            <a:r>
              <a:rPr lang="en-GB" sz="4800" dirty="0" smtClean="0">
                <a:latin typeface="Candara" panose="020E0502030303020204" pitchFamily="34" charset="0"/>
              </a:rPr>
              <a:t>ncle Ted is Dad’s favourite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brother. He </a:t>
            </a:r>
            <a:r>
              <a:rPr lang="en-GB" sz="4800" dirty="0" smtClean="0">
                <a:latin typeface="Candara" panose="020E0502030303020204" pitchFamily="34" charset="0"/>
              </a:rPr>
              <a:t>has been abroad for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years.</a:t>
            </a:r>
          </a:p>
          <a:p>
            <a:pPr marL="0" indent="0">
              <a:buNone/>
            </a:pPr>
            <a:r>
              <a:rPr lang="en-GB" sz="4800" dirty="0" smtClean="0">
                <a:latin typeface="Candara" panose="020E0502030303020204" pitchFamily="34" charset="0"/>
              </a:rPr>
              <a:t>10.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H</a:t>
            </a:r>
            <a:r>
              <a:rPr lang="en-GB" sz="4800" dirty="0" smtClean="0">
                <a:latin typeface="Candara" panose="020E0502030303020204" pitchFamily="34" charset="0"/>
              </a:rPr>
              <a:t>e is coming to visit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us. Dad </a:t>
            </a:r>
            <a:r>
              <a:rPr lang="en-GB" sz="4800" dirty="0" smtClean="0">
                <a:latin typeface="Candara" panose="020E0502030303020204" pitchFamily="34" charset="0"/>
              </a:rPr>
              <a:t>has changed his mind about the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phone. </a:t>
            </a:r>
          </a:p>
        </p:txBody>
      </p:sp>
    </p:spTree>
    <p:extLst>
      <p:ext uri="{BB962C8B-B14F-4D97-AF65-F5344CB8AC3E}">
        <p14:creationId xmlns:p14="http://schemas.microsoft.com/office/powerpoint/2010/main" val="337572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latin typeface="Candara" panose="020E0502030303020204" pitchFamily="34" charset="0"/>
              </a:rPr>
              <a:t>Plenary</a:t>
            </a:r>
            <a:endParaRPr lang="en-GB" sz="66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72959" cy="4351338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Write your name on a post it note.</a:t>
            </a:r>
          </a:p>
          <a:p>
            <a:r>
              <a:rPr lang="en-GB" sz="4000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Put the post it note on the emoji that best represents how you feel about taking a new sentence.</a:t>
            </a:r>
            <a:endParaRPr lang="en-GB" sz="4000" dirty="0">
              <a:solidFill>
                <a:schemeClr val="accent5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952" y="2032398"/>
            <a:ext cx="1689821" cy="1689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32" y="2032399"/>
            <a:ext cx="1689821" cy="1689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332" y="4090232"/>
            <a:ext cx="1699058" cy="1699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7952" y="4090232"/>
            <a:ext cx="1699058" cy="169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dirty="0" smtClean="0">
                <a:latin typeface="Candara" panose="020E0502030303020204" pitchFamily="34" charset="0"/>
              </a:rPr>
              <a:t>Aim</a:t>
            </a:r>
            <a:r>
              <a:rPr lang="en-GB" sz="7200" dirty="0" smtClean="0">
                <a:latin typeface="Comic Sans MS" panose="030F0702030302020204" pitchFamily="66" charset="0"/>
              </a:rPr>
              <a:t>: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latin typeface="Candara" panose="020E0502030303020204" pitchFamily="34" charset="0"/>
              </a:rPr>
              <a:t> To recap all I’ve learned about writing in sentences so far.</a:t>
            </a:r>
            <a:endParaRPr lang="en-GB" sz="6000" dirty="0"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365125"/>
            <a:ext cx="14287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5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Recap: Quick Quiz!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74" y="1690687"/>
            <a:ext cx="6130158" cy="4867767"/>
          </a:xfrm>
          <a:ln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Candara" panose="020E0502030303020204" pitchFamily="34" charset="0"/>
              </a:rPr>
              <a:t>Write your answers on your Show Me Board:</a:t>
            </a: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  <a:p>
            <a:pPr marL="514350" indent="-514350">
              <a:buAutoNum type="arabicPeriod"/>
            </a:pPr>
            <a:r>
              <a:rPr lang="en-GB" dirty="0" smtClean="0">
                <a:latin typeface="Candara" panose="020E0502030303020204" pitchFamily="34" charset="0"/>
              </a:rPr>
              <a:t>What are the </a:t>
            </a:r>
            <a:r>
              <a:rPr lang="en-GB" b="1" dirty="0" smtClean="0">
                <a:latin typeface="Candara" panose="020E0502030303020204" pitchFamily="34" charset="0"/>
              </a:rPr>
              <a:t>4 key ingredients </a:t>
            </a:r>
            <a:r>
              <a:rPr lang="en-GB" dirty="0" smtClean="0">
                <a:latin typeface="Candara" panose="020E0502030303020204" pitchFamily="34" charset="0"/>
              </a:rPr>
              <a:t>of a sentence that makes sense?</a:t>
            </a:r>
          </a:p>
          <a:p>
            <a:pPr marL="514350" indent="-514350">
              <a:buAutoNum type="arabicPeriod"/>
            </a:pPr>
            <a:r>
              <a:rPr lang="en-GB" dirty="0" smtClean="0">
                <a:latin typeface="Candara" panose="020E0502030303020204" pitchFamily="34" charset="0"/>
              </a:rPr>
              <a:t>When should we use </a:t>
            </a:r>
            <a:r>
              <a:rPr lang="en-GB" b="1" dirty="0" smtClean="0">
                <a:latin typeface="Candara" panose="020E0502030303020204" pitchFamily="34" charset="0"/>
              </a:rPr>
              <a:t>capital letters</a:t>
            </a:r>
            <a:r>
              <a:rPr lang="en-GB" dirty="0" smtClean="0">
                <a:latin typeface="Candara" panose="020E0502030303020204" pitchFamily="34" charset="0"/>
              </a:rPr>
              <a:t>? List the </a:t>
            </a:r>
            <a:r>
              <a:rPr lang="en-GB" b="1" dirty="0" smtClean="0">
                <a:latin typeface="Candara" panose="020E0502030303020204" pitchFamily="34" charset="0"/>
              </a:rPr>
              <a:t>5 occasions </a:t>
            </a:r>
            <a:r>
              <a:rPr lang="en-GB" dirty="0" smtClean="0">
                <a:latin typeface="Candara" panose="020E0502030303020204" pitchFamily="34" charset="0"/>
              </a:rPr>
              <a:t>we should use them.</a:t>
            </a:r>
          </a:p>
          <a:p>
            <a:pPr marL="514350" indent="-514350">
              <a:buAutoNum type="arabicPeriod"/>
            </a:pPr>
            <a:r>
              <a:rPr lang="en-GB" dirty="0" smtClean="0">
                <a:latin typeface="Candara" panose="020E0502030303020204" pitchFamily="34" charset="0"/>
              </a:rPr>
              <a:t>When should we take a </a:t>
            </a:r>
            <a:r>
              <a:rPr lang="en-GB" b="1" dirty="0" smtClean="0">
                <a:latin typeface="Candara" panose="020E0502030303020204" pitchFamily="34" charset="0"/>
              </a:rPr>
              <a:t>new sentence</a:t>
            </a:r>
            <a:r>
              <a:rPr lang="en-GB" dirty="0" smtClean="0">
                <a:latin typeface="Candara" panose="020E0502030303020204" pitchFamily="34" charset="0"/>
              </a:rPr>
              <a:t>? List the </a:t>
            </a:r>
            <a:r>
              <a:rPr lang="en-GB" b="1" dirty="0" smtClean="0">
                <a:latin typeface="Candara" panose="020E0502030303020204" pitchFamily="34" charset="0"/>
              </a:rPr>
              <a:t>3 instances </a:t>
            </a:r>
            <a:r>
              <a:rPr lang="en-GB" dirty="0" smtClean="0">
                <a:latin typeface="Candara" panose="020E0502030303020204" pitchFamily="34" charset="0"/>
              </a:rPr>
              <a:t>where we should take a new sentence.</a:t>
            </a:r>
          </a:p>
          <a:p>
            <a:pPr marL="514350" indent="-514350">
              <a:buAutoNum type="arabicPeriod"/>
            </a:pPr>
            <a:endParaRPr lang="en-GB" dirty="0">
              <a:latin typeface="Candara" panose="020E05020303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483" y="0"/>
            <a:ext cx="3221421" cy="16906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68814" y="1770080"/>
            <a:ext cx="329499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Capital letters.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Full stops.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Contains a subject.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Contains a verb.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94483" y="3436218"/>
            <a:ext cx="5008179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Start of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Names of people.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Names of specific places.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Names of towns, countries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Names of specific things.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79173" y="5471688"/>
            <a:ext cx="329499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New topic.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New idea.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New action.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55298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Activity One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408" y="1825625"/>
            <a:ext cx="7344102" cy="4351338"/>
          </a:xfrm>
          <a:ln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4400" dirty="0">
                <a:latin typeface="Candara" panose="020E0502030303020204" pitchFamily="34" charset="0"/>
              </a:rPr>
              <a:t>T</a:t>
            </a:r>
            <a:r>
              <a:rPr lang="en-GB" sz="4400" dirty="0" smtClean="0">
                <a:latin typeface="Candara" panose="020E0502030303020204" pitchFamily="34" charset="0"/>
              </a:rPr>
              <a:t>urn to </a:t>
            </a:r>
            <a:r>
              <a:rPr lang="en-GB" sz="4400" b="1" dirty="0" smtClean="0">
                <a:latin typeface="Candara" panose="020E0502030303020204" pitchFamily="34" charset="0"/>
              </a:rPr>
              <a:t>page 14 </a:t>
            </a:r>
            <a:r>
              <a:rPr lang="en-GB" sz="4400" dirty="0" smtClean="0">
                <a:latin typeface="Candara" panose="020E0502030303020204" pitchFamily="34" charset="0"/>
              </a:rPr>
              <a:t>of your ‘Writing in Sentences’ booklet.</a:t>
            </a:r>
          </a:p>
          <a:p>
            <a:pPr marL="0" indent="0">
              <a:buNone/>
            </a:pPr>
            <a:r>
              <a:rPr lang="en-GB" sz="4400" b="1" u="sng" dirty="0" smtClean="0">
                <a:latin typeface="Candara" panose="020E0502030303020204" pitchFamily="34" charset="0"/>
              </a:rPr>
              <a:t>Complete activity 1: </a:t>
            </a:r>
          </a:p>
          <a:p>
            <a:r>
              <a:rPr lang="en-GB" sz="4400" dirty="0" smtClean="0">
                <a:latin typeface="Candara" panose="020E0502030303020204" pitchFamily="34" charset="0"/>
              </a:rPr>
              <a:t>Read all of the sentences.</a:t>
            </a:r>
          </a:p>
          <a:p>
            <a:r>
              <a:rPr lang="en-GB" sz="4400" dirty="0" smtClean="0">
                <a:latin typeface="Candara" panose="020E0502030303020204" pitchFamily="34" charset="0"/>
              </a:rPr>
              <a:t>Unscramble the sentences and write the words in the correct order (the order that makes sense).</a:t>
            </a:r>
          </a:p>
          <a:p>
            <a:r>
              <a:rPr lang="en-GB" sz="4400" dirty="0" smtClean="0">
                <a:latin typeface="Candara" panose="020E0502030303020204" pitchFamily="34" charset="0"/>
              </a:rPr>
              <a:t>Remember to use capital letters and full stops in correct places.</a:t>
            </a:r>
            <a:endParaRPr lang="en-GB" sz="4400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761" y="2859306"/>
            <a:ext cx="2816445" cy="212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0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91" y="378348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Activity One: Answers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90" y="1610552"/>
            <a:ext cx="11499585" cy="5058261"/>
          </a:xfrm>
          <a:ln>
            <a:solidFill>
              <a:schemeClr val="accent6"/>
            </a:solidFill>
          </a:ln>
        </p:spPr>
        <p:txBody>
          <a:bodyPr>
            <a:normAutofit fontScale="70000" lnSpcReduction="20000"/>
          </a:bodyPr>
          <a:lstStyle/>
          <a:p>
            <a:pPr marL="914400" indent="-914400">
              <a:buAutoNum type="arabicPeriod"/>
            </a:pPr>
            <a:r>
              <a:rPr lang="en-GB" sz="4800" b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P</a:t>
            </a:r>
            <a:r>
              <a:rPr lang="en-GB" sz="4800" dirty="0" smtClean="0">
                <a:latin typeface="Candara" panose="020E0502030303020204" pitchFamily="34" charset="0"/>
              </a:rPr>
              <a:t>ut these words into proper </a:t>
            </a:r>
            <a:r>
              <a:rPr lang="en-GB" sz="4800" b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order.</a:t>
            </a:r>
          </a:p>
          <a:p>
            <a:pPr marL="914400" indent="-914400">
              <a:buAutoNum type="arabicPeriod"/>
            </a:pPr>
            <a:r>
              <a:rPr lang="en-GB" sz="4800" b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W</a:t>
            </a:r>
            <a:r>
              <a:rPr lang="en-GB" sz="4800" dirty="0" smtClean="0">
                <a:latin typeface="Candara" panose="020E0502030303020204" pitchFamily="34" charset="0"/>
              </a:rPr>
              <a:t>rite out the sentences in your </a:t>
            </a:r>
            <a:r>
              <a:rPr lang="en-GB" sz="4800" b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book.</a:t>
            </a:r>
          </a:p>
          <a:p>
            <a:pPr marL="914400" indent="-914400">
              <a:buAutoNum type="arabicPeriod"/>
            </a:pPr>
            <a:r>
              <a:rPr lang="en-GB" sz="4800" b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H</a:t>
            </a:r>
            <a:r>
              <a:rPr lang="en-GB" sz="4800" dirty="0" smtClean="0">
                <a:latin typeface="Candara" panose="020E0502030303020204" pitchFamily="34" charset="0"/>
              </a:rPr>
              <a:t>er book fell on the </a:t>
            </a:r>
            <a:r>
              <a:rPr lang="en-GB" sz="4800" b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floor.</a:t>
            </a:r>
          </a:p>
          <a:p>
            <a:pPr marL="914400" indent="-914400">
              <a:buAutoNum type="arabicPeriod"/>
            </a:pPr>
            <a:r>
              <a:rPr lang="en-GB" sz="4800" b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H</a:t>
            </a:r>
            <a:r>
              <a:rPr lang="en-GB" sz="4800" dirty="0" smtClean="0">
                <a:latin typeface="Candara" panose="020E0502030303020204" pitchFamily="34" charset="0"/>
              </a:rPr>
              <a:t>e made them all a cup of </a:t>
            </a:r>
            <a:r>
              <a:rPr lang="en-GB" sz="4800" b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tea.</a:t>
            </a:r>
          </a:p>
          <a:p>
            <a:pPr marL="914400" indent="-914400">
              <a:buAutoNum type="arabicPeriod"/>
            </a:pPr>
            <a:r>
              <a:rPr lang="en-GB" sz="4800" b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S</a:t>
            </a:r>
            <a:r>
              <a:rPr lang="en-GB" sz="4800" dirty="0" smtClean="0">
                <a:latin typeface="Candara" panose="020E0502030303020204" pitchFamily="34" charset="0"/>
              </a:rPr>
              <a:t>he backed the car into the </a:t>
            </a:r>
            <a:r>
              <a:rPr lang="en-GB" sz="4800" b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garage.</a:t>
            </a:r>
          </a:p>
          <a:p>
            <a:pPr marL="914400" indent="-914400">
              <a:buAutoNum type="arabicPeriod"/>
            </a:pPr>
            <a:r>
              <a:rPr lang="en-GB" sz="4800" b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S</a:t>
            </a:r>
            <a:r>
              <a:rPr lang="en-GB" sz="4800" dirty="0" smtClean="0">
                <a:latin typeface="Candara" panose="020E0502030303020204" pitchFamily="34" charset="0"/>
              </a:rPr>
              <a:t>he had left her money at </a:t>
            </a:r>
            <a:r>
              <a:rPr lang="en-GB" sz="4800" b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home.</a:t>
            </a:r>
          </a:p>
          <a:p>
            <a:pPr marL="914400" indent="-914400">
              <a:buAutoNum type="arabicPeriod"/>
            </a:pPr>
            <a:r>
              <a:rPr lang="en-GB" sz="4800" b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S</a:t>
            </a:r>
            <a:r>
              <a:rPr lang="en-GB" sz="4800" dirty="0" smtClean="0">
                <a:latin typeface="Candara" panose="020E0502030303020204" pitchFamily="34" charset="0"/>
              </a:rPr>
              <a:t>ome in his class had stolen his new</a:t>
            </a:r>
            <a:r>
              <a:rPr lang="en-GB" sz="4800" b="1" dirty="0" smtClean="0">
                <a:latin typeface="Candara" panose="020E0502030303020204" pitchFamily="34" charset="0"/>
              </a:rPr>
              <a:t> </a:t>
            </a:r>
            <a:r>
              <a:rPr lang="en-GB" sz="4800" b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pen.</a:t>
            </a:r>
          </a:p>
          <a:p>
            <a:pPr marL="914400" indent="-914400">
              <a:buAutoNum type="arabicPeriod"/>
            </a:pPr>
            <a:r>
              <a:rPr lang="en-GB" sz="4800" b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T</a:t>
            </a:r>
            <a:r>
              <a:rPr lang="en-GB" sz="4800" dirty="0" smtClean="0">
                <a:latin typeface="Candara" panose="020E0502030303020204" pitchFamily="34" charset="0"/>
              </a:rPr>
              <a:t>he party gathered together in the school car </a:t>
            </a:r>
            <a:r>
              <a:rPr lang="en-GB" sz="4800" b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park.</a:t>
            </a:r>
          </a:p>
          <a:p>
            <a:pPr marL="914400" indent="-914400">
              <a:buAutoNum type="arabicPeriod"/>
            </a:pPr>
            <a:r>
              <a:rPr lang="en-GB" sz="4800" b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A</a:t>
            </a:r>
            <a:r>
              <a:rPr lang="en-GB" sz="4800" dirty="0" smtClean="0">
                <a:latin typeface="Candara" panose="020E0502030303020204" pitchFamily="34" charset="0"/>
              </a:rPr>
              <a:t> group of children were playing on the </a:t>
            </a:r>
            <a:r>
              <a:rPr lang="en-GB" sz="4800" b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beach.</a:t>
            </a:r>
          </a:p>
          <a:p>
            <a:pPr marL="914400" indent="-914400">
              <a:buAutoNum type="arabicPeriod"/>
            </a:pPr>
            <a:r>
              <a:rPr lang="en-GB" sz="4800" b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S</a:t>
            </a:r>
            <a:r>
              <a:rPr lang="en-GB" sz="4800" dirty="0" smtClean="0">
                <a:latin typeface="Candara" panose="020E0502030303020204" pitchFamily="34" charset="0"/>
              </a:rPr>
              <a:t>he helped her mother to bring in the </a:t>
            </a:r>
            <a:r>
              <a:rPr lang="en-GB" sz="4800" b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washing.</a:t>
            </a:r>
          </a:p>
        </p:txBody>
      </p:sp>
    </p:spTree>
    <p:extLst>
      <p:ext uri="{BB962C8B-B14F-4D97-AF65-F5344CB8AC3E}">
        <p14:creationId xmlns:p14="http://schemas.microsoft.com/office/powerpoint/2010/main" val="25131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Activity Two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408" y="1825625"/>
            <a:ext cx="7344102" cy="4351338"/>
          </a:xfrm>
          <a:ln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4400" dirty="0">
                <a:latin typeface="Candara" panose="020E0502030303020204" pitchFamily="34" charset="0"/>
              </a:rPr>
              <a:t>T</a:t>
            </a:r>
            <a:r>
              <a:rPr lang="en-GB" sz="4400" dirty="0" smtClean="0">
                <a:latin typeface="Candara" panose="020E0502030303020204" pitchFamily="34" charset="0"/>
              </a:rPr>
              <a:t>urn to </a:t>
            </a:r>
            <a:r>
              <a:rPr lang="en-GB" sz="4400" b="1" dirty="0" smtClean="0">
                <a:latin typeface="Candara" panose="020E0502030303020204" pitchFamily="34" charset="0"/>
              </a:rPr>
              <a:t>page 14 </a:t>
            </a:r>
            <a:r>
              <a:rPr lang="en-GB" sz="4400" dirty="0" smtClean="0">
                <a:latin typeface="Candara" panose="020E0502030303020204" pitchFamily="34" charset="0"/>
              </a:rPr>
              <a:t>of your ‘Writing in Sentences’ booklet.</a:t>
            </a:r>
          </a:p>
          <a:p>
            <a:pPr marL="0" indent="0">
              <a:buNone/>
            </a:pPr>
            <a:r>
              <a:rPr lang="en-GB" sz="4400" b="1" u="sng" dirty="0" smtClean="0">
                <a:latin typeface="Candara" panose="020E0502030303020204" pitchFamily="34" charset="0"/>
              </a:rPr>
              <a:t>Complete activity 1: </a:t>
            </a:r>
          </a:p>
          <a:p>
            <a:r>
              <a:rPr lang="en-GB" sz="4400" dirty="0" smtClean="0">
                <a:latin typeface="Candara" panose="020E0502030303020204" pitchFamily="34" charset="0"/>
              </a:rPr>
              <a:t>Read all of the sentences.</a:t>
            </a:r>
          </a:p>
          <a:p>
            <a:r>
              <a:rPr lang="en-GB" sz="4400" dirty="0" smtClean="0">
                <a:latin typeface="Candara" panose="020E0502030303020204" pitchFamily="34" charset="0"/>
              </a:rPr>
              <a:t>Unscramble the sentences and write the words in the correct order (the order that makes sense).</a:t>
            </a:r>
          </a:p>
          <a:p>
            <a:r>
              <a:rPr lang="en-GB" sz="4400" dirty="0" smtClean="0">
                <a:latin typeface="Candara" panose="020E0502030303020204" pitchFamily="34" charset="0"/>
              </a:rPr>
              <a:t>Remember to use capital letters and full stops in correct places.</a:t>
            </a:r>
            <a:endParaRPr lang="en-GB" sz="4400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761" y="2859306"/>
            <a:ext cx="2816445" cy="212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48" y="365125"/>
            <a:ext cx="7627883" cy="1325563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Putting it all together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73" y="1690688"/>
            <a:ext cx="4884682" cy="5025422"/>
          </a:xfrm>
          <a:ln>
            <a:solidFill>
              <a:srgbClr val="0070C0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3600" b="1" dirty="0" smtClean="0">
                <a:latin typeface="Candara" panose="020E0502030303020204" pitchFamily="34" charset="0"/>
              </a:rPr>
              <a:t>Can you write a paragraph all about you?</a:t>
            </a:r>
          </a:p>
          <a:p>
            <a:pPr marL="0" indent="0">
              <a:buNone/>
            </a:pPr>
            <a:r>
              <a:rPr lang="en-GB" sz="3600" dirty="0" smtClean="0">
                <a:latin typeface="Candara" panose="020E0502030303020204" pitchFamily="34" charset="0"/>
              </a:rPr>
              <a:t>You should include:</a:t>
            </a:r>
          </a:p>
          <a:p>
            <a:r>
              <a:rPr lang="en-GB" sz="3600" dirty="0" smtClean="0">
                <a:latin typeface="Candara" panose="020E0502030303020204" pitchFamily="34" charset="0"/>
              </a:rPr>
              <a:t>Name </a:t>
            </a:r>
          </a:p>
          <a:p>
            <a:r>
              <a:rPr lang="en-GB" sz="3600" dirty="0" smtClean="0">
                <a:latin typeface="Candara" panose="020E0502030303020204" pitchFamily="34" charset="0"/>
              </a:rPr>
              <a:t>Age</a:t>
            </a:r>
          </a:p>
          <a:p>
            <a:r>
              <a:rPr lang="en-GB" sz="3600" dirty="0" smtClean="0">
                <a:latin typeface="Candara" panose="020E0502030303020204" pitchFamily="34" charset="0"/>
              </a:rPr>
              <a:t>Date of Birth</a:t>
            </a:r>
          </a:p>
          <a:p>
            <a:r>
              <a:rPr lang="en-GB" sz="3600" dirty="0" smtClean="0">
                <a:latin typeface="Candara" panose="020E0502030303020204" pitchFamily="34" charset="0"/>
              </a:rPr>
              <a:t>Where you were born</a:t>
            </a:r>
          </a:p>
          <a:p>
            <a:r>
              <a:rPr lang="en-GB" sz="3600" dirty="0" smtClean="0">
                <a:latin typeface="Candara" panose="020E0502030303020204" pitchFamily="34" charset="0"/>
              </a:rPr>
              <a:t>Your family (what are they like)</a:t>
            </a:r>
          </a:p>
          <a:p>
            <a:r>
              <a:rPr lang="en-GB" sz="3600" dirty="0" smtClean="0">
                <a:latin typeface="Candara" panose="020E0502030303020204" pitchFamily="34" charset="0"/>
              </a:rPr>
              <a:t>Your favourite hobbies</a:t>
            </a:r>
          </a:p>
          <a:p>
            <a:r>
              <a:rPr lang="en-GB" sz="3600" dirty="0" smtClean="0">
                <a:latin typeface="Candara" panose="020E0502030303020204" pitchFamily="34" charset="0"/>
              </a:rPr>
              <a:t>Your favourite thing about S2 Literacy so far</a:t>
            </a:r>
            <a:endParaRPr lang="en-GB" sz="3600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3695" y="1594278"/>
            <a:ext cx="6353504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700" dirty="0" smtClean="0">
                <a:latin typeface="Candara" panose="020E0502030303020204" pitchFamily="34" charset="0"/>
              </a:rPr>
              <a:t>Remember, the aim of this lesson is to recap all we’ve done in Literacy so far.</a:t>
            </a:r>
          </a:p>
          <a:p>
            <a:endParaRPr lang="en-GB" sz="2700" dirty="0" smtClean="0">
              <a:latin typeface="Candara" panose="020E0502030303020204" pitchFamily="34" charset="0"/>
            </a:endParaRPr>
          </a:p>
          <a:p>
            <a:r>
              <a:rPr lang="en-GB" sz="2700" b="1" dirty="0" smtClean="0">
                <a:latin typeface="Candara" panose="020E0502030303020204" pitchFamily="34" charset="0"/>
              </a:rPr>
              <a:t>Your success criteria for this task: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700" dirty="0" smtClean="0">
                <a:latin typeface="Candara" panose="020E0502030303020204" pitchFamily="34" charset="0"/>
              </a:rPr>
              <a:t>Contains all of the </a:t>
            </a:r>
            <a:r>
              <a:rPr lang="en-GB" sz="2700" b="1" dirty="0" smtClean="0">
                <a:latin typeface="Candara" panose="020E0502030303020204" pitchFamily="34" charset="0"/>
              </a:rPr>
              <a:t>relevant 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700" b="1" dirty="0" smtClean="0">
                <a:latin typeface="Candara" panose="020E0502030303020204" pitchFamily="34" charset="0"/>
              </a:rPr>
              <a:t>Written in sentences </a:t>
            </a:r>
            <a:r>
              <a:rPr lang="en-GB" sz="2700" dirty="0" smtClean="0">
                <a:latin typeface="Candara" panose="020E0502030303020204" pitchFamily="34" charset="0"/>
              </a:rPr>
              <a:t>that make sense.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700" dirty="0" smtClean="0">
                <a:latin typeface="Candara" panose="020E0502030303020204" pitchFamily="34" charset="0"/>
              </a:rPr>
              <a:t>Use </a:t>
            </a:r>
            <a:r>
              <a:rPr lang="en-GB" sz="2700" b="1" dirty="0" smtClean="0">
                <a:latin typeface="Candara" panose="020E0502030303020204" pitchFamily="34" charset="0"/>
              </a:rPr>
              <a:t>capital letters </a:t>
            </a:r>
            <a:r>
              <a:rPr lang="en-GB" sz="2700" dirty="0" smtClean="0">
                <a:latin typeface="Candara" panose="020E0502030303020204" pitchFamily="34" charset="0"/>
              </a:rPr>
              <a:t>at the start of sentences and for names of people and places.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700" dirty="0" smtClean="0">
                <a:latin typeface="Candara" panose="020E0502030303020204" pitchFamily="34" charset="0"/>
              </a:rPr>
              <a:t>Uses </a:t>
            </a:r>
            <a:r>
              <a:rPr lang="en-GB" sz="2700" b="1" dirty="0" smtClean="0">
                <a:latin typeface="Candara" panose="020E0502030303020204" pitchFamily="34" charset="0"/>
              </a:rPr>
              <a:t>full stops </a:t>
            </a:r>
            <a:r>
              <a:rPr lang="en-GB" sz="2700" dirty="0" smtClean="0">
                <a:latin typeface="Candara" panose="020E0502030303020204" pitchFamily="34" charset="0"/>
              </a:rPr>
              <a:t>at the end of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700" dirty="0" smtClean="0">
                <a:latin typeface="Candara" panose="020E0502030303020204" pitchFamily="34" charset="0"/>
              </a:rPr>
              <a:t>Moves on to a </a:t>
            </a:r>
            <a:r>
              <a:rPr lang="en-GB" sz="2700" b="1" dirty="0" smtClean="0">
                <a:latin typeface="Candara" panose="020E0502030303020204" pitchFamily="34" charset="0"/>
              </a:rPr>
              <a:t>new sentence </a:t>
            </a:r>
            <a:r>
              <a:rPr lang="en-GB" sz="2700" dirty="0" smtClean="0">
                <a:latin typeface="Candara" panose="020E0502030303020204" pitchFamily="34" charset="0"/>
              </a:rPr>
              <a:t>when a new topic, idea or action is introduced.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931" y="365125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latin typeface="Candara" panose="020E0502030303020204" pitchFamily="34" charset="0"/>
              </a:rPr>
              <a:t>Peer-Assessment</a:t>
            </a:r>
            <a:endParaRPr lang="en-GB" sz="5400" b="1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716" y="1531216"/>
            <a:ext cx="7614746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ndara" panose="020E0502030303020204" pitchFamily="34" charset="0"/>
              </a:rPr>
              <a:t>Your success criteria for this task: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ndara" panose="020E0502030303020204" pitchFamily="34" charset="0"/>
              </a:rPr>
              <a:t>Contains all of the </a:t>
            </a:r>
            <a:r>
              <a:rPr lang="en-GB" sz="3200" b="1" dirty="0" smtClean="0">
                <a:latin typeface="Candara" panose="020E0502030303020204" pitchFamily="34" charset="0"/>
              </a:rPr>
              <a:t>relevant 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 dirty="0" smtClean="0">
                <a:latin typeface="Candara" panose="020E0502030303020204" pitchFamily="34" charset="0"/>
              </a:rPr>
              <a:t>Written in sentences </a:t>
            </a:r>
            <a:r>
              <a:rPr lang="en-GB" sz="3200" dirty="0" smtClean="0">
                <a:latin typeface="Candara" panose="020E0502030303020204" pitchFamily="34" charset="0"/>
              </a:rPr>
              <a:t>that make sense.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ndara" panose="020E0502030303020204" pitchFamily="34" charset="0"/>
              </a:rPr>
              <a:t>Use </a:t>
            </a:r>
            <a:r>
              <a:rPr lang="en-GB" sz="3200" b="1" dirty="0" smtClean="0">
                <a:latin typeface="Candara" panose="020E0502030303020204" pitchFamily="34" charset="0"/>
              </a:rPr>
              <a:t>capital letters </a:t>
            </a:r>
            <a:r>
              <a:rPr lang="en-GB" sz="3200" dirty="0" smtClean="0">
                <a:latin typeface="Candara" panose="020E0502030303020204" pitchFamily="34" charset="0"/>
              </a:rPr>
              <a:t>at the start of sentences and for names of people and places.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ndara" panose="020E0502030303020204" pitchFamily="34" charset="0"/>
              </a:rPr>
              <a:t>Uses </a:t>
            </a:r>
            <a:r>
              <a:rPr lang="en-GB" sz="3200" b="1" dirty="0" smtClean="0">
                <a:latin typeface="Candara" panose="020E0502030303020204" pitchFamily="34" charset="0"/>
              </a:rPr>
              <a:t>full stops </a:t>
            </a:r>
            <a:r>
              <a:rPr lang="en-GB" sz="3200" dirty="0" smtClean="0">
                <a:latin typeface="Candara" panose="020E0502030303020204" pitchFamily="34" charset="0"/>
              </a:rPr>
              <a:t>at the end of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ndara" panose="020E0502030303020204" pitchFamily="34" charset="0"/>
              </a:rPr>
              <a:t>Moves on to a </a:t>
            </a:r>
            <a:r>
              <a:rPr lang="en-GB" sz="3200" b="1" dirty="0" smtClean="0">
                <a:latin typeface="Candara" panose="020E0502030303020204" pitchFamily="34" charset="0"/>
              </a:rPr>
              <a:t>new sentence </a:t>
            </a:r>
            <a:r>
              <a:rPr lang="en-GB" sz="3200" dirty="0" smtClean="0">
                <a:latin typeface="Candara" panose="020E0502030303020204" pitchFamily="34" charset="0"/>
              </a:rPr>
              <a:t>when a new topic, idea or action is introduced.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35007" y="1690688"/>
            <a:ext cx="3641834" cy="440120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andara" panose="020E0502030303020204" pitchFamily="34" charset="0"/>
              </a:rPr>
              <a:t>Task</a:t>
            </a:r>
          </a:p>
          <a:p>
            <a:r>
              <a:rPr lang="en-GB" sz="2800" dirty="0" smtClean="0">
                <a:latin typeface="Candara" panose="020E0502030303020204" pitchFamily="34" charset="0"/>
              </a:rPr>
              <a:t>Provide your peer with 2 stars (strengths) and a wish (something to work on for next time).</a:t>
            </a:r>
          </a:p>
          <a:p>
            <a:r>
              <a:rPr lang="en-GB" sz="2800" dirty="0" smtClean="0">
                <a:latin typeface="Candara" panose="020E0502030303020204" pitchFamily="34" charset="0"/>
              </a:rPr>
              <a:t>Use the success criteria to help you to create your 2 stars and a wish.</a:t>
            </a:r>
            <a:endParaRPr lang="en-GB" sz="2800" dirty="0">
              <a:latin typeface="Candara" panose="020E05020303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0072"/>
          <a:stretch/>
        </p:blipFill>
        <p:spPr>
          <a:xfrm>
            <a:off x="8271641" y="365125"/>
            <a:ext cx="1009650" cy="976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6689"/>
          <a:stretch/>
        </p:blipFill>
        <p:spPr>
          <a:xfrm>
            <a:off x="9579358" y="258210"/>
            <a:ext cx="1323975" cy="119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1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dirty="0" smtClean="0">
                <a:latin typeface="Candara" panose="020E0502030303020204" pitchFamily="34" charset="0"/>
              </a:rPr>
              <a:t>Aim</a:t>
            </a:r>
            <a:r>
              <a:rPr lang="en-GB" sz="7200" dirty="0" smtClean="0">
                <a:latin typeface="Comic Sans MS" panose="030F0702030302020204" pitchFamily="66" charset="0"/>
              </a:rPr>
              <a:t>: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latin typeface="Candara" panose="020E0502030303020204" pitchFamily="34" charset="0"/>
              </a:rPr>
              <a:t> To understand how to use question marks.</a:t>
            </a:r>
            <a:endParaRPr lang="en-GB" sz="6000" dirty="0"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365125"/>
            <a:ext cx="14287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Back to Basics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298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Candara" panose="020E0502030303020204" pitchFamily="34" charset="0"/>
              </a:rPr>
              <a:t>T</a:t>
            </a:r>
            <a:r>
              <a:rPr lang="en-GB" dirty="0" smtClean="0">
                <a:latin typeface="Candara" panose="020E0502030303020204" pitchFamily="34" charset="0"/>
              </a:rPr>
              <a:t>oday, we are going to revise the basic parts of a sentence.</a:t>
            </a: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en-GB" sz="36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Let’s make a sentence cake!</a:t>
            </a: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GB" sz="4000" b="1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What key ingredients do we need to make a sentence?</a:t>
            </a:r>
            <a:endParaRPr lang="en-GB" sz="4000" b="1" dirty="0">
              <a:solidFill>
                <a:schemeClr val="accent5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621"/>
          <a:stretch/>
        </p:blipFill>
        <p:spPr>
          <a:xfrm>
            <a:off x="9149091" y="2194363"/>
            <a:ext cx="1114425" cy="1305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135812">
            <a:off x="504496" y="4808483"/>
            <a:ext cx="3925613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u="sng" dirty="0" smtClean="0">
                <a:latin typeface="Arial Black" panose="020B0A04020102020204" pitchFamily="34" charset="0"/>
              </a:rPr>
              <a:t>Capital Letters </a:t>
            </a:r>
            <a:r>
              <a:rPr lang="en-GB" sz="2400" dirty="0" smtClean="0">
                <a:latin typeface="Arial Black" panose="020B0A04020102020204" pitchFamily="34" charset="0"/>
              </a:rPr>
              <a:t>at the start and for names of people, specific places and things.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7104" y="5509650"/>
            <a:ext cx="392561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u="sng" dirty="0" smtClean="0">
                <a:latin typeface="Arial Black" panose="020B0A04020102020204" pitchFamily="34" charset="0"/>
              </a:rPr>
              <a:t>Full stops</a:t>
            </a:r>
            <a:r>
              <a:rPr lang="en-GB" sz="2400" dirty="0" smtClean="0">
                <a:latin typeface="Arial Black" panose="020B0A04020102020204" pitchFamily="34" charset="0"/>
              </a:rPr>
              <a:t> at the end to indicate the end of a sentence.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7896" y="4486816"/>
            <a:ext cx="490988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 Black" panose="020B0A04020102020204" pitchFamily="34" charset="0"/>
              </a:rPr>
              <a:t>Has to be about something or someone </a:t>
            </a:r>
            <a:r>
              <a:rPr lang="en-GB" sz="2400" b="1" u="sng" dirty="0" smtClean="0">
                <a:latin typeface="Arial Black" panose="020B0A04020102020204" pitchFamily="34" charset="0"/>
              </a:rPr>
              <a:t>(has a subject).</a:t>
            </a:r>
            <a:endParaRPr lang="en-GB" sz="2400" b="1" u="sng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86989" y="4355488"/>
            <a:ext cx="230578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 Black" panose="020B0A04020102020204" pitchFamily="34" charset="0"/>
              </a:rPr>
              <a:t>Has to describe what they are doing </a:t>
            </a:r>
            <a:r>
              <a:rPr lang="en-GB" sz="2400" b="1" u="sng" dirty="0" smtClean="0">
                <a:latin typeface="Arial Black" panose="020B0A04020102020204" pitchFamily="34" charset="0"/>
              </a:rPr>
              <a:t>(contains a verb)</a:t>
            </a:r>
            <a:endParaRPr lang="en-GB" sz="2400" b="1" u="sng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98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Recap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27023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 smtClean="0">
                <a:latin typeface="Candara" panose="020E0502030303020204" pitchFamily="34" charset="0"/>
              </a:rPr>
              <a:t>What words do we usually see at the start of questions?</a:t>
            </a:r>
            <a:endParaRPr lang="en-GB" sz="5400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8643">
            <a:off x="8571021" y="4554099"/>
            <a:ext cx="2372875" cy="1035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867" y="3587585"/>
            <a:ext cx="3516575" cy="32704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664395">
            <a:off x="400968" y="3962539"/>
            <a:ext cx="3105806" cy="23083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ndara" panose="020E0502030303020204" pitchFamily="34" charset="0"/>
              </a:rPr>
              <a:t>Obviously, there are lots of other ways to start questions, but these are the most common ways to start them!</a:t>
            </a:r>
            <a:endParaRPr lang="en-GB" sz="24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6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latin typeface="Candara" panose="020E0502030303020204" pitchFamily="34" charset="0"/>
              </a:rPr>
              <a:t>Asking a Question</a:t>
            </a:r>
            <a:endParaRPr lang="en-GB" sz="66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26113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Candara" panose="020E0502030303020204" pitchFamily="34" charset="0"/>
              </a:rPr>
              <a:t>Questions must end with a question mark. This helps the reader to see that you are asking a question.</a:t>
            </a:r>
          </a:p>
          <a:p>
            <a:pPr marL="0" indent="0">
              <a:buNone/>
            </a:pPr>
            <a:r>
              <a:rPr lang="en-GB" sz="3600" dirty="0" smtClean="0">
                <a:latin typeface="Candara" panose="020E0502030303020204" pitchFamily="34" charset="0"/>
              </a:rPr>
              <a:t>Questions, like other sentences, must start with a capital letter too.</a:t>
            </a:r>
            <a:endParaRPr lang="en-GB" sz="3600" dirty="0"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727"/>
          <a:stretch/>
        </p:blipFill>
        <p:spPr>
          <a:xfrm>
            <a:off x="4319751" y="4378580"/>
            <a:ext cx="1976289" cy="247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8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Activity One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408" y="1825625"/>
            <a:ext cx="7344102" cy="4351338"/>
          </a:xfrm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400" dirty="0">
                <a:latin typeface="Candara" panose="020E0502030303020204" pitchFamily="34" charset="0"/>
              </a:rPr>
              <a:t>T</a:t>
            </a:r>
            <a:r>
              <a:rPr lang="en-GB" sz="4400" dirty="0" smtClean="0">
                <a:latin typeface="Candara" panose="020E0502030303020204" pitchFamily="34" charset="0"/>
              </a:rPr>
              <a:t>urn to </a:t>
            </a:r>
            <a:r>
              <a:rPr lang="en-GB" sz="4400" b="1" dirty="0" smtClean="0">
                <a:latin typeface="Candara" panose="020E0502030303020204" pitchFamily="34" charset="0"/>
              </a:rPr>
              <a:t>page 24 </a:t>
            </a:r>
            <a:r>
              <a:rPr lang="en-GB" sz="4400" dirty="0" smtClean="0">
                <a:latin typeface="Candara" panose="020E0502030303020204" pitchFamily="34" charset="0"/>
              </a:rPr>
              <a:t>of your ‘Writing in Sentences’ booklet.</a:t>
            </a:r>
          </a:p>
          <a:p>
            <a:pPr marL="0" indent="0">
              <a:buNone/>
            </a:pPr>
            <a:r>
              <a:rPr lang="en-GB" sz="4400" b="1" u="sng" dirty="0" smtClean="0">
                <a:latin typeface="Candara" panose="020E0502030303020204" pitchFamily="34" charset="0"/>
              </a:rPr>
              <a:t>Complete activity 1: </a:t>
            </a:r>
          </a:p>
          <a:p>
            <a:r>
              <a:rPr lang="en-GB" sz="4400" dirty="0" smtClean="0">
                <a:latin typeface="Candara" panose="020E0502030303020204" pitchFamily="34" charset="0"/>
              </a:rPr>
              <a:t>Read all of the sentences (all of them are jokes!).</a:t>
            </a:r>
          </a:p>
          <a:p>
            <a:r>
              <a:rPr lang="en-GB" sz="4400" dirty="0" smtClean="0">
                <a:latin typeface="Candara" panose="020E0502030303020204" pitchFamily="34" charset="0"/>
              </a:rPr>
              <a:t>Identify the question and the answer.</a:t>
            </a:r>
          </a:p>
          <a:p>
            <a:r>
              <a:rPr lang="en-GB" sz="4400" dirty="0" smtClean="0">
                <a:latin typeface="Candara" panose="020E0502030303020204" pitchFamily="34" charset="0"/>
              </a:rPr>
              <a:t>Write both out as sentences.</a:t>
            </a:r>
          </a:p>
          <a:p>
            <a:r>
              <a:rPr lang="en-GB" sz="4400" dirty="0" smtClean="0">
                <a:latin typeface="Candara" panose="020E0502030303020204" pitchFamily="34" charset="0"/>
              </a:rPr>
              <a:t>Remember to use capital letters, question marks and full stops in correct places.</a:t>
            </a:r>
            <a:endParaRPr lang="en-GB" sz="4400" dirty="0"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050" y="1940965"/>
            <a:ext cx="4235998" cy="423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91" y="378348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Activity One: Answers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90" y="1610552"/>
            <a:ext cx="11499585" cy="5058261"/>
          </a:xfrm>
          <a:ln>
            <a:solidFill>
              <a:schemeClr val="accent6"/>
            </a:solidFill>
          </a:ln>
        </p:spPr>
        <p:txBody>
          <a:bodyPr>
            <a:normAutofit fontScale="85000" lnSpcReduction="20000"/>
          </a:bodyPr>
          <a:lstStyle/>
          <a:p>
            <a:pPr marL="914400" indent="-914400">
              <a:buAutoNum type="arabicPeriod"/>
            </a:pP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W</a:t>
            </a:r>
            <a:r>
              <a:rPr lang="en-GB" sz="4800" dirty="0" smtClean="0">
                <a:latin typeface="Candara" panose="020E0502030303020204" pitchFamily="34" charset="0"/>
              </a:rPr>
              <a:t>hy are rivers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lazy?</a:t>
            </a:r>
          </a:p>
          <a:p>
            <a:pPr marL="0" indent="0">
              <a:buNone/>
            </a:pPr>
            <a:r>
              <a:rPr lang="en-GB" sz="4800" dirty="0">
                <a:latin typeface="Candara" panose="020E0502030303020204" pitchFamily="34" charset="0"/>
              </a:rPr>
              <a:t>	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T</a:t>
            </a:r>
            <a:r>
              <a:rPr lang="en-GB" sz="4800" dirty="0" smtClean="0">
                <a:latin typeface="Candara" panose="020E0502030303020204" pitchFamily="34" charset="0"/>
              </a:rPr>
              <a:t>hey seldom leave their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beds.</a:t>
            </a:r>
          </a:p>
          <a:p>
            <a:pPr marL="0" indent="0">
              <a:buNone/>
            </a:pPr>
            <a:r>
              <a:rPr lang="en-GB" sz="4800" dirty="0" smtClean="0">
                <a:latin typeface="Candara" panose="020E0502030303020204" pitchFamily="34" charset="0"/>
              </a:rPr>
              <a:t>2. 	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W</a:t>
            </a:r>
            <a:r>
              <a:rPr lang="en-GB" sz="4800" dirty="0" smtClean="0">
                <a:latin typeface="Candara" panose="020E0502030303020204" pitchFamily="34" charset="0"/>
              </a:rPr>
              <a:t>hat do you give elephants with big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feet?</a:t>
            </a:r>
          </a:p>
          <a:p>
            <a:pPr marL="0" indent="0">
              <a:buNone/>
            </a:pPr>
            <a:r>
              <a:rPr lang="en-GB" sz="4800" dirty="0" smtClean="0">
                <a:latin typeface="Candara" panose="020E0502030303020204" pitchFamily="34" charset="0"/>
              </a:rPr>
              <a:t>	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Y</a:t>
            </a:r>
            <a:r>
              <a:rPr lang="en-GB" sz="4800" dirty="0" smtClean="0">
                <a:latin typeface="Candara" panose="020E0502030303020204" pitchFamily="34" charset="0"/>
              </a:rPr>
              <a:t>ou give them plenty of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room.</a:t>
            </a:r>
          </a:p>
          <a:p>
            <a:pPr marL="914400" indent="-914400">
              <a:buAutoNum type="arabicPeriod" startAt="3"/>
            </a:pP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H</a:t>
            </a:r>
            <a:r>
              <a:rPr lang="en-GB" sz="4800" dirty="0" smtClean="0">
                <a:latin typeface="Candara" panose="020E0502030303020204" pitchFamily="34" charset="0"/>
              </a:rPr>
              <a:t>ow do you keep water out of your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house?</a:t>
            </a:r>
          </a:p>
          <a:p>
            <a:pPr marL="0" indent="0">
              <a:buNone/>
            </a:pPr>
            <a:r>
              <a:rPr lang="en-GB" sz="4800" dirty="0">
                <a:latin typeface="Candara" panose="020E0502030303020204" pitchFamily="34" charset="0"/>
              </a:rPr>
              <a:t>	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Y</a:t>
            </a:r>
            <a:r>
              <a:rPr lang="en-GB" sz="4800" dirty="0" smtClean="0">
                <a:latin typeface="Candara" panose="020E0502030303020204" pitchFamily="34" charset="0"/>
              </a:rPr>
              <a:t>ou refuse to pay the water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rates.</a:t>
            </a:r>
          </a:p>
          <a:p>
            <a:pPr marL="0" indent="0">
              <a:buNone/>
            </a:pPr>
            <a:r>
              <a:rPr lang="en-GB" sz="4800" dirty="0" smtClean="0">
                <a:latin typeface="Candara" panose="020E0502030303020204" pitchFamily="34" charset="0"/>
              </a:rPr>
              <a:t>4. 	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W</a:t>
            </a:r>
            <a:r>
              <a:rPr lang="en-GB" sz="4800" dirty="0" smtClean="0">
                <a:latin typeface="Candara" panose="020E0502030303020204" pitchFamily="34" charset="0"/>
              </a:rPr>
              <a:t>hat happened to the man who bought a paper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shop?</a:t>
            </a:r>
          </a:p>
          <a:p>
            <a:pPr marL="0" indent="0">
              <a:buNone/>
            </a:pPr>
            <a:r>
              <a:rPr lang="en-GB" sz="4800" dirty="0">
                <a:latin typeface="Candara" panose="020E0502030303020204" pitchFamily="34" charset="0"/>
              </a:rPr>
              <a:t>	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I</a:t>
            </a:r>
            <a:r>
              <a:rPr lang="en-GB" sz="4800" dirty="0" smtClean="0">
                <a:latin typeface="Candara" panose="020E0502030303020204" pitchFamily="34" charset="0"/>
              </a:rPr>
              <a:t>t blew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away.</a:t>
            </a:r>
          </a:p>
        </p:txBody>
      </p:sp>
    </p:spTree>
    <p:extLst>
      <p:ext uri="{BB962C8B-B14F-4D97-AF65-F5344CB8AC3E}">
        <p14:creationId xmlns:p14="http://schemas.microsoft.com/office/powerpoint/2010/main" val="62448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91" y="378348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Activity One: Answers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90" y="1610552"/>
            <a:ext cx="11499585" cy="5058261"/>
          </a:xfrm>
          <a:ln>
            <a:solidFill>
              <a:schemeClr val="accent6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800" dirty="0" smtClean="0">
                <a:latin typeface="Candara" panose="020E0502030303020204" pitchFamily="34" charset="0"/>
              </a:rPr>
              <a:t>5.	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W</a:t>
            </a:r>
            <a:r>
              <a:rPr lang="en-GB" sz="4800" dirty="0" smtClean="0">
                <a:latin typeface="Candara" panose="020E0502030303020204" pitchFamily="34" charset="0"/>
              </a:rPr>
              <a:t>hat did one lift say to the other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lift?</a:t>
            </a:r>
          </a:p>
          <a:p>
            <a:pPr marL="0" indent="0">
              <a:buNone/>
            </a:pPr>
            <a:r>
              <a:rPr lang="en-GB" sz="4800" dirty="0">
                <a:latin typeface="Candara" panose="020E0502030303020204" pitchFamily="34" charset="0"/>
              </a:rPr>
              <a:t>	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I</a:t>
            </a:r>
            <a:r>
              <a:rPr lang="en-GB" sz="4800" dirty="0" smtClean="0">
                <a:latin typeface="Candara" panose="020E0502030303020204" pitchFamily="34" charset="0"/>
              </a:rPr>
              <a:t> think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I</a:t>
            </a:r>
            <a:r>
              <a:rPr lang="en-GB" sz="4800" dirty="0" smtClean="0">
                <a:latin typeface="Candara" panose="020E0502030303020204" pitchFamily="34" charset="0"/>
              </a:rPr>
              <a:t> am coming down with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something.</a:t>
            </a:r>
          </a:p>
          <a:p>
            <a:pPr marL="914400" indent="-914400">
              <a:buAutoNum type="arabicPeriod" startAt="6"/>
            </a:pP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W</a:t>
            </a:r>
            <a:r>
              <a:rPr lang="en-GB" sz="4800" dirty="0" smtClean="0">
                <a:latin typeface="Candara" panose="020E0502030303020204" pitchFamily="34" charset="0"/>
              </a:rPr>
              <a:t>hy did the mouse carry an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umbrella?</a:t>
            </a:r>
          </a:p>
          <a:p>
            <a:pPr marL="0" indent="0">
              <a:buNone/>
            </a:pPr>
            <a:r>
              <a:rPr lang="en-GB" sz="4800" dirty="0">
                <a:latin typeface="Candara" panose="020E0502030303020204" pitchFamily="34" charset="0"/>
              </a:rPr>
              <a:t>	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I</a:t>
            </a:r>
            <a:r>
              <a:rPr lang="en-GB" sz="4800" dirty="0" smtClean="0">
                <a:latin typeface="Candara" panose="020E0502030303020204" pitchFamily="34" charset="0"/>
              </a:rPr>
              <a:t>t was raining cats and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dogs.</a:t>
            </a:r>
          </a:p>
          <a:p>
            <a:pPr marL="0" indent="0">
              <a:buNone/>
            </a:pPr>
            <a:r>
              <a:rPr lang="en-GB" sz="4800" dirty="0" smtClean="0">
                <a:latin typeface="Candara" panose="020E0502030303020204" pitchFamily="34" charset="0"/>
              </a:rPr>
              <a:t>7.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W</a:t>
            </a:r>
            <a:r>
              <a:rPr lang="en-GB" sz="4800" dirty="0" smtClean="0">
                <a:latin typeface="Candara" panose="020E0502030303020204" pitchFamily="34" charset="0"/>
              </a:rPr>
              <a:t>hat happens if you dial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666?</a:t>
            </a:r>
          </a:p>
          <a:p>
            <a:pPr marL="0" indent="0">
              <a:buNone/>
            </a:pPr>
            <a:r>
              <a:rPr lang="en-GB" sz="4800" dirty="0">
                <a:latin typeface="Candara" panose="020E0502030303020204" pitchFamily="34" charset="0"/>
              </a:rPr>
              <a:t>	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A </a:t>
            </a:r>
            <a:r>
              <a:rPr lang="en-GB" sz="4800" dirty="0" smtClean="0">
                <a:latin typeface="Candara" panose="020E0502030303020204" pitchFamily="34" charset="0"/>
              </a:rPr>
              <a:t>policeman comes along upside </a:t>
            </a:r>
            <a:r>
              <a:rPr lang="en-GB" sz="48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down.</a:t>
            </a:r>
          </a:p>
        </p:txBody>
      </p:sp>
    </p:spTree>
    <p:extLst>
      <p:ext uri="{BB962C8B-B14F-4D97-AF65-F5344CB8AC3E}">
        <p14:creationId xmlns:p14="http://schemas.microsoft.com/office/powerpoint/2010/main" val="4025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Activity Two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408" y="1825625"/>
            <a:ext cx="7344102" cy="4748596"/>
          </a:xfrm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400" dirty="0">
                <a:latin typeface="Candara" panose="020E0502030303020204" pitchFamily="34" charset="0"/>
              </a:rPr>
              <a:t>T</a:t>
            </a:r>
            <a:r>
              <a:rPr lang="en-GB" sz="4400" dirty="0" smtClean="0">
                <a:latin typeface="Candara" panose="020E0502030303020204" pitchFamily="34" charset="0"/>
              </a:rPr>
              <a:t>urn to </a:t>
            </a:r>
            <a:r>
              <a:rPr lang="en-GB" sz="4400" b="1" dirty="0" smtClean="0">
                <a:latin typeface="Candara" panose="020E0502030303020204" pitchFamily="34" charset="0"/>
              </a:rPr>
              <a:t>page 24-25 </a:t>
            </a:r>
            <a:r>
              <a:rPr lang="en-GB" sz="4400" dirty="0" smtClean="0">
                <a:latin typeface="Candara" panose="020E0502030303020204" pitchFamily="34" charset="0"/>
              </a:rPr>
              <a:t>of your ‘Writing in Sentences’ booklet.</a:t>
            </a:r>
          </a:p>
          <a:p>
            <a:pPr marL="0" indent="0">
              <a:buNone/>
            </a:pPr>
            <a:r>
              <a:rPr lang="en-GB" sz="4400" b="1" u="sng" dirty="0" smtClean="0">
                <a:latin typeface="Candara" panose="020E0502030303020204" pitchFamily="34" charset="0"/>
              </a:rPr>
              <a:t>Complete activity 2: </a:t>
            </a:r>
          </a:p>
          <a:p>
            <a:r>
              <a:rPr lang="en-GB" sz="4400" dirty="0" smtClean="0">
                <a:latin typeface="Candara" panose="020E0502030303020204" pitchFamily="34" charset="0"/>
              </a:rPr>
              <a:t>Read all of the sentences.</a:t>
            </a:r>
          </a:p>
          <a:p>
            <a:r>
              <a:rPr lang="en-GB" sz="4400" dirty="0" smtClean="0">
                <a:latin typeface="Candara" panose="020E0502030303020204" pitchFamily="34" charset="0"/>
              </a:rPr>
              <a:t>Decide which part of the sentence is a question and which part of the sentence is the answer.</a:t>
            </a:r>
          </a:p>
          <a:p>
            <a:r>
              <a:rPr lang="en-GB" sz="4400" dirty="0" smtClean="0">
                <a:latin typeface="Candara" panose="020E0502030303020204" pitchFamily="34" charset="0"/>
              </a:rPr>
              <a:t>Write them out as two separate sentences.</a:t>
            </a:r>
          </a:p>
          <a:p>
            <a:r>
              <a:rPr lang="en-GB" sz="4400" dirty="0" smtClean="0">
                <a:latin typeface="Candara" panose="020E0502030303020204" pitchFamily="34" charset="0"/>
              </a:rPr>
              <a:t>Remember to use capital letters, question marks and full stops in correct places.</a:t>
            </a:r>
            <a:endParaRPr lang="en-GB" sz="4400" dirty="0">
              <a:latin typeface="Candara" panose="020E05020303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582" y="2081924"/>
            <a:ext cx="4235998" cy="423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91" y="378348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Activity Two: Answers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90" y="1610552"/>
            <a:ext cx="11499585" cy="5058261"/>
          </a:xfrm>
          <a:ln>
            <a:solidFill>
              <a:schemeClr val="accent6"/>
            </a:solidFill>
          </a:ln>
        </p:spPr>
        <p:txBody>
          <a:bodyPr>
            <a:normAutofit fontScale="77500" lnSpcReduction="20000"/>
          </a:bodyPr>
          <a:lstStyle/>
          <a:p>
            <a:pPr marL="914400" indent="-914400">
              <a:buAutoNum type="arabicPeriod"/>
            </a:pPr>
            <a:r>
              <a:rPr lang="en-GB" sz="48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W</a:t>
            </a:r>
            <a:r>
              <a:rPr lang="en-GB" sz="4800" dirty="0" smtClean="0">
                <a:latin typeface="Candara" panose="020E0502030303020204" pitchFamily="34" charset="0"/>
              </a:rPr>
              <a:t>hen did you see your uncle </a:t>
            </a:r>
            <a:r>
              <a:rPr lang="en-GB" sz="48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last? I</a:t>
            </a:r>
            <a:r>
              <a:rPr lang="en-GB" sz="4800" dirty="0" smtClean="0">
                <a:latin typeface="Candara" panose="020E0502030303020204" pitchFamily="34" charset="0"/>
              </a:rPr>
              <a:t> saw him in town last </a:t>
            </a:r>
            <a:r>
              <a:rPr lang="en-GB" sz="48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week.</a:t>
            </a:r>
          </a:p>
          <a:p>
            <a:pPr marL="914400" indent="-914400">
              <a:buAutoNum type="arabicPeriod"/>
            </a:pPr>
            <a:r>
              <a:rPr lang="en-GB" sz="48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H</a:t>
            </a:r>
            <a:r>
              <a:rPr lang="en-GB" sz="4800" dirty="0" smtClean="0">
                <a:latin typeface="Candara" panose="020E0502030303020204" pitchFamily="34" charset="0"/>
              </a:rPr>
              <a:t>ow did you manage to get here so </a:t>
            </a:r>
            <a:r>
              <a:rPr lang="en-GB" sz="48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quickly?</a:t>
            </a:r>
            <a:r>
              <a:rPr lang="en-GB" sz="4800" dirty="0" smtClean="0">
                <a:latin typeface="Candara" panose="020E0502030303020204" pitchFamily="34" charset="0"/>
              </a:rPr>
              <a:t> </a:t>
            </a:r>
            <a:r>
              <a:rPr lang="en-GB" sz="48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I</a:t>
            </a:r>
            <a:r>
              <a:rPr lang="en-GB" sz="4800" dirty="0" smtClean="0">
                <a:latin typeface="Candara" panose="020E0502030303020204" pitchFamily="34" charset="0"/>
              </a:rPr>
              <a:t> was lucky enough to get a </a:t>
            </a:r>
            <a:r>
              <a:rPr lang="en-GB" sz="48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bus.</a:t>
            </a:r>
          </a:p>
          <a:p>
            <a:pPr marL="914400" indent="-914400">
              <a:buAutoNum type="arabicPeriod"/>
            </a:pPr>
            <a:r>
              <a:rPr lang="en-GB" sz="48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W</a:t>
            </a:r>
            <a:r>
              <a:rPr lang="en-GB" sz="4800" dirty="0" smtClean="0">
                <a:latin typeface="Candara" panose="020E0502030303020204" pitchFamily="34" charset="0"/>
              </a:rPr>
              <a:t>ho was at the </a:t>
            </a:r>
            <a:r>
              <a:rPr lang="en-GB" sz="48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door?</a:t>
            </a:r>
            <a:r>
              <a:rPr lang="en-GB" sz="4800" dirty="0" smtClean="0">
                <a:latin typeface="Candara" panose="020E0502030303020204" pitchFamily="34" charset="0"/>
              </a:rPr>
              <a:t> It was the </a:t>
            </a:r>
            <a:r>
              <a:rPr lang="en-GB" sz="48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postman.</a:t>
            </a:r>
          </a:p>
          <a:p>
            <a:pPr marL="914400" indent="-914400">
              <a:buAutoNum type="arabicPeriod"/>
            </a:pPr>
            <a:r>
              <a:rPr lang="en-GB" sz="48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W</a:t>
            </a:r>
            <a:r>
              <a:rPr lang="en-GB" sz="4800" dirty="0" smtClean="0">
                <a:latin typeface="Candara" panose="020E0502030303020204" pitchFamily="34" charset="0"/>
              </a:rPr>
              <a:t>here did you find the money you had </a:t>
            </a:r>
            <a:r>
              <a:rPr lang="en-GB" sz="48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lost? My </a:t>
            </a:r>
            <a:r>
              <a:rPr lang="en-GB" sz="4800" dirty="0" smtClean="0">
                <a:latin typeface="Candara" panose="020E0502030303020204" pitchFamily="34" charset="0"/>
              </a:rPr>
              <a:t>mother had put it away in a drawer at </a:t>
            </a:r>
            <a:r>
              <a:rPr lang="en-GB" sz="48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home.</a:t>
            </a:r>
          </a:p>
          <a:p>
            <a:pPr marL="914400" indent="-914400">
              <a:buAutoNum type="arabicPeriod"/>
            </a:pPr>
            <a:r>
              <a:rPr lang="en-GB" sz="48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W</a:t>
            </a:r>
            <a:r>
              <a:rPr lang="en-GB" sz="4800" dirty="0" smtClean="0">
                <a:latin typeface="Candara" panose="020E0502030303020204" pitchFamily="34" charset="0"/>
              </a:rPr>
              <a:t>hy were they all so late getting back from the party last </a:t>
            </a:r>
            <a:r>
              <a:rPr lang="en-GB" sz="48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night? Their</a:t>
            </a:r>
            <a:r>
              <a:rPr lang="en-GB" sz="4800" dirty="0" smtClean="0">
                <a:latin typeface="Candara" panose="020E0502030303020204" pitchFamily="34" charset="0"/>
              </a:rPr>
              <a:t> car broke down on the </a:t>
            </a:r>
            <a:r>
              <a:rPr lang="en-GB" sz="48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motorway.</a:t>
            </a:r>
          </a:p>
        </p:txBody>
      </p:sp>
    </p:spTree>
    <p:extLst>
      <p:ext uri="{BB962C8B-B14F-4D97-AF65-F5344CB8AC3E}">
        <p14:creationId xmlns:p14="http://schemas.microsoft.com/office/powerpoint/2010/main" val="284977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91" y="378348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Activity Two: Answers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90" y="1610552"/>
            <a:ext cx="11499585" cy="5058261"/>
          </a:xfrm>
          <a:ln>
            <a:solidFill>
              <a:schemeClr val="accent6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800" dirty="0" smtClean="0">
                <a:latin typeface="Candara" panose="020E0502030303020204" pitchFamily="34" charset="0"/>
              </a:rPr>
              <a:t>6. </a:t>
            </a:r>
            <a:r>
              <a:rPr lang="en-GB" sz="48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W</a:t>
            </a:r>
            <a:r>
              <a:rPr lang="en-GB" sz="4800" dirty="0" smtClean="0">
                <a:latin typeface="Candara" panose="020E0502030303020204" pitchFamily="34" charset="0"/>
              </a:rPr>
              <a:t>as it a good concert or was it rather </a:t>
            </a:r>
            <a:r>
              <a:rPr lang="en-GB" sz="48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boring? It </a:t>
            </a:r>
            <a:r>
              <a:rPr lang="en-GB" sz="4800" dirty="0" smtClean="0">
                <a:latin typeface="Candara" panose="020E0502030303020204" pitchFamily="34" charset="0"/>
              </a:rPr>
              <a:t>was a good concert </a:t>
            </a:r>
            <a:r>
              <a:rPr lang="en-GB" sz="48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indeed.</a:t>
            </a:r>
          </a:p>
          <a:p>
            <a:pPr marL="0" indent="0">
              <a:buNone/>
            </a:pPr>
            <a:r>
              <a:rPr lang="en-GB" sz="4800" dirty="0" smtClean="0">
                <a:latin typeface="Candara" panose="020E0502030303020204" pitchFamily="34" charset="0"/>
              </a:rPr>
              <a:t>7. </a:t>
            </a:r>
            <a:r>
              <a:rPr lang="en-GB" sz="48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W</a:t>
            </a:r>
            <a:r>
              <a:rPr lang="en-GB" sz="4800" dirty="0" smtClean="0">
                <a:latin typeface="Candara" panose="020E0502030303020204" pitchFamily="34" charset="0"/>
              </a:rPr>
              <a:t>hat is the difference between going by bus and going by </a:t>
            </a:r>
            <a:r>
              <a:rPr lang="en-GB" sz="48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train? Going </a:t>
            </a:r>
            <a:r>
              <a:rPr lang="en-GB" sz="4800" dirty="0" smtClean="0">
                <a:latin typeface="Candara" panose="020E0502030303020204" pitchFamily="34" charset="0"/>
              </a:rPr>
              <a:t>by bus is much </a:t>
            </a:r>
            <a:r>
              <a:rPr lang="en-GB" sz="48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cheaper.</a:t>
            </a:r>
          </a:p>
          <a:p>
            <a:pPr marL="0" indent="0">
              <a:buNone/>
            </a:pPr>
            <a:r>
              <a:rPr lang="en-GB" sz="4800" dirty="0" smtClean="0">
                <a:latin typeface="Candara" panose="020E0502030303020204" pitchFamily="34" charset="0"/>
              </a:rPr>
              <a:t>8. </a:t>
            </a:r>
            <a:r>
              <a:rPr lang="en-GB" sz="48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H</a:t>
            </a:r>
            <a:r>
              <a:rPr lang="en-GB" sz="4800" dirty="0" smtClean="0">
                <a:latin typeface="Candara" panose="020E0502030303020204" pitchFamily="34" charset="0"/>
              </a:rPr>
              <a:t>ow did they manage to decorate their front room so </a:t>
            </a:r>
            <a:r>
              <a:rPr lang="en-GB" sz="48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quickly? Their </a:t>
            </a:r>
            <a:r>
              <a:rPr lang="en-GB" sz="4800" dirty="0" smtClean="0">
                <a:latin typeface="Candara" panose="020E0502030303020204" pitchFamily="34" charset="0"/>
              </a:rPr>
              <a:t>next door neighbour gave them a lot of </a:t>
            </a:r>
            <a:r>
              <a:rPr lang="en-GB" sz="48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help.</a:t>
            </a:r>
          </a:p>
          <a:p>
            <a:pPr marL="0" indent="0">
              <a:buNone/>
            </a:pPr>
            <a:r>
              <a:rPr lang="en-GB" sz="4800" dirty="0" smtClean="0">
                <a:latin typeface="Candara" panose="020E0502030303020204" pitchFamily="34" charset="0"/>
              </a:rPr>
              <a:t>9. </a:t>
            </a:r>
            <a:r>
              <a:rPr lang="en-GB" sz="48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Di</a:t>
            </a:r>
            <a:r>
              <a:rPr lang="en-GB" sz="4800" dirty="0" smtClean="0">
                <a:latin typeface="Candara" panose="020E0502030303020204" pitchFamily="34" charset="0"/>
              </a:rPr>
              <a:t>d she get a birthday present for her little </a:t>
            </a:r>
            <a:r>
              <a:rPr lang="en-GB" sz="48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brother? I </a:t>
            </a:r>
            <a:r>
              <a:rPr lang="en-GB" sz="4800" dirty="0" smtClean="0">
                <a:latin typeface="Candara" panose="020E0502030303020204" pitchFamily="34" charset="0"/>
              </a:rPr>
              <a:t>forgot to ask her about </a:t>
            </a:r>
            <a:r>
              <a:rPr lang="en-GB" sz="48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that.</a:t>
            </a:r>
          </a:p>
          <a:p>
            <a:pPr marL="0" indent="0">
              <a:buNone/>
            </a:pPr>
            <a:r>
              <a:rPr lang="en-GB" sz="4800" dirty="0" smtClean="0">
                <a:latin typeface="Candara" panose="020E0502030303020204" pitchFamily="34" charset="0"/>
              </a:rPr>
              <a:t>10. </a:t>
            </a:r>
            <a:r>
              <a:rPr lang="en-GB" sz="48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H</a:t>
            </a:r>
            <a:r>
              <a:rPr lang="en-GB" sz="4800" dirty="0" smtClean="0">
                <a:latin typeface="Candara" panose="020E0502030303020204" pitchFamily="34" charset="0"/>
              </a:rPr>
              <a:t>ave they decided where to go for their </a:t>
            </a:r>
            <a:r>
              <a:rPr lang="en-GB" sz="48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holidays? They </a:t>
            </a:r>
            <a:r>
              <a:rPr lang="en-GB" sz="4800" dirty="0" smtClean="0">
                <a:latin typeface="Candara" panose="020E0502030303020204" pitchFamily="34" charset="0"/>
              </a:rPr>
              <a:t>all have different ideas and can’t make up their </a:t>
            </a:r>
            <a:r>
              <a:rPr lang="en-GB" sz="48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minds. </a:t>
            </a:r>
          </a:p>
        </p:txBody>
      </p:sp>
    </p:spTree>
    <p:extLst>
      <p:ext uri="{BB962C8B-B14F-4D97-AF65-F5344CB8AC3E}">
        <p14:creationId xmlns:p14="http://schemas.microsoft.com/office/powerpoint/2010/main" val="28862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Plenary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6891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GB" sz="3600" dirty="0" smtClean="0">
                <a:latin typeface="Candara" panose="020E0502030303020204" pitchFamily="34" charset="0"/>
              </a:rPr>
              <a:t>Which of the following is a question? </a:t>
            </a:r>
          </a:p>
          <a:p>
            <a:r>
              <a:rPr lang="en-GB" sz="3600" dirty="0" smtClean="0">
                <a:latin typeface="Candara" panose="020E0502030303020204" pitchFamily="34" charset="0"/>
              </a:rPr>
              <a:t>Hold up your ‘True’ card it is a question or hold up your ‘False’ card if it isn’t a question.</a:t>
            </a:r>
            <a:endParaRPr lang="en-GB" sz="3600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586" y="3909848"/>
            <a:ext cx="97903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800" dirty="0" smtClean="0">
                <a:latin typeface="Candara" panose="020E0502030303020204" pitchFamily="34" charset="0"/>
              </a:rPr>
              <a:t>Are you going to the cinema tonight</a:t>
            </a:r>
          </a:p>
          <a:p>
            <a:pPr marL="342900" indent="-342900">
              <a:buAutoNum type="arabicPeriod"/>
            </a:pPr>
            <a:r>
              <a:rPr lang="en-GB" sz="2800" dirty="0" smtClean="0">
                <a:latin typeface="Candara" panose="020E0502030303020204" pitchFamily="34" charset="0"/>
              </a:rPr>
              <a:t>Do you like chocolate</a:t>
            </a:r>
          </a:p>
          <a:p>
            <a:pPr marL="342900" indent="-342900">
              <a:buAutoNum type="arabicPeriod"/>
            </a:pPr>
            <a:r>
              <a:rPr lang="en-GB" sz="2800" dirty="0" smtClean="0">
                <a:latin typeface="Candara" panose="020E0502030303020204" pitchFamily="34" charset="0"/>
              </a:rPr>
              <a:t>I enjoy skateboarding</a:t>
            </a:r>
          </a:p>
          <a:p>
            <a:pPr marL="342900" indent="-342900">
              <a:buAutoNum type="arabicPeriod"/>
            </a:pPr>
            <a:r>
              <a:rPr lang="en-GB" sz="2800" dirty="0" smtClean="0">
                <a:latin typeface="Candara" panose="020E0502030303020204" pitchFamily="34" charset="0"/>
              </a:rPr>
              <a:t>Who is your favourite band </a:t>
            </a:r>
          </a:p>
          <a:p>
            <a:pPr marL="342900" indent="-342900">
              <a:buAutoNum type="arabicPeriod"/>
            </a:pPr>
            <a:r>
              <a:rPr lang="en-GB" sz="2800" dirty="0" smtClean="0">
                <a:latin typeface="Candara" panose="020E0502030303020204" pitchFamily="34" charset="0"/>
              </a:rPr>
              <a:t>Clean up your room</a:t>
            </a:r>
            <a:endParaRPr lang="en-GB" sz="2800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751" y="3909848"/>
            <a:ext cx="659196" cy="6591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089" y="4374036"/>
            <a:ext cx="659196" cy="659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181" y="5165834"/>
            <a:ext cx="659196" cy="65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latin typeface="Candara" panose="020E0502030303020204" pitchFamily="34" charset="0"/>
              </a:rPr>
              <a:t>Aim:</a:t>
            </a:r>
            <a:endParaRPr lang="en-GB" sz="66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latin typeface="Candara" panose="020E0502030303020204" pitchFamily="34" charset="0"/>
              </a:rPr>
              <a:t> To understand how to use connectives.</a:t>
            </a:r>
            <a:endParaRPr lang="en-GB" sz="6000" dirty="0"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365125"/>
            <a:ext cx="14287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Back to Basics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54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Candara" panose="020E0502030303020204" pitchFamily="34" charset="0"/>
              </a:rPr>
              <a:t>Can you spot the capital letters, full stops, subject and verb in the following examples?</a:t>
            </a:r>
            <a:endParaRPr lang="en-GB" sz="3600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5282" y="3957145"/>
            <a:ext cx="7803931" cy="76944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Kelly walked down the street.</a:t>
            </a:r>
            <a:endParaRPr lang="en-GB" sz="4400" dirty="0">
              <a:solidFill>
                <a:schemeClr val="accent5"/>
              </a:solidFill>
              <a:latin typeface="Candara" panose="020E05020303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262" y="3126148"/>
            <a:ext cx="1261241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Capital letter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39158" y="5257018"/>
            <a:ext cx="1797270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Subject (who it is about)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98730" y="5257017"/>
            <a:ext cx="1797270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Verb (what they are doing)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438289" y="5103883"/>
            <a:ext cx="1797270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Full stop</a:t>
            </a:r>
            <a:endParaRPr lang="en-GB" sz="2400" b="1" dirty="0"/>
          </a:p>
        </p:txBody>
      </p:sp>
      <p:cxnSp>
        <p:nvCxnSpPr>
          <p:cNvPr id="11" name="Straight Arrow Connector 10"/>
          <p:cNvCxnSpPr>
            <a:stCxn id="5" idx="3"/>
          </p:cNvCxnSpPr>
          <p:nvPr/>
        </p:nvCxnSpPr>
        <p:spPr>
          <a:xfrm>
            <a:off x="1781503" y="3541647"/>
            <a:ext cx="677918" cy="8002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611820" y="4591693"/>
            <a:ext cx="383628" cy="6651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855779" y="4726586"/>
            <a:ext cx="341586" cy="5555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8812924" y="4591693"/>
            <a:ext cx="1185041" cy="5121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90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latin typeface="Candara" panose="020E0502030303020204" pitchFamily="34" charset="0"/>
              </a:rPr>
              <a:t>Recap</a:t>
            </a:r>
            <a:endParaRPr lang="en-GB" sz="66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GB" sz="4000" dirty="0" smtClean="0">
                <a:latin typeface="Candara" panose="020E0502030303020204" pitchFamily="34" charset="0"/>
              </a:rPr>
              <a:t>What does it mean if something is </a:t>
            </a:r>
            <a:r>
              <a:rPr lang="en-GB" sz="4800" b="1" dirty="0" smtClean="0">
                <a:latin typeface="Candara" panose="020E0502030303020204" pitchFamily="34" charset="0"/>
              </a:rPr>
              <a:t>connected </a:t>
            </a:r>
            <a:r>
              <a:rPr lang="en-GB" sz="4000" dirty="0" smtClean="0">
                <a:latin typeface="Candara" panose="020E0502030303020204" pitchFamily="34" charset="0"/>
              </a:rPr>
              <a:t>to something?</a:t>
            </a:r>
            <a:endParaRPr lang="en-GB" sz="4000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7850" y="4267200"/>
            <a:ext cx="82296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andara" panose="020E0502030303020204" pitchFamily="34" charset="0"/>
              </a:rPr>
              <a:t>It means that something is related to another thing. </a:t>
            </a:r>
            <a:endParaRPr lang="en-GB" sz="3600" dirty="0">
              <a:latin typeface="Candara" panose="020E0502030303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223" y="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81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latin typeface="+mn-lt"/>
              </a:rPr>
              <a:t>Connectives</a:t>
            </a:r>
            <a:endParaRPr lang="en-GB" sz="6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60575"/>
          </a:xfrm>
        </p:spPr>
        <p:txBody>
          <a:bodyPr>
            <a:normAutofit/>
          </a:bodyPr>
          <a:lstStyle/>
          <a:p>
            <a:r>
              <a:rPr lang="en-GB" sz="6600" dirty="0" smtClean="0"/>
              <a:t>Can anyone guess what a connective is?</a:t>
            </a:r>
            <a:endParaRPr lang="en-GB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4191000"/>
            <a:ext cx="85344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A connective is a word that joins two related sentences together.</a:t>
            </a:r>
            <a:endParaRPr lang="en-GB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18775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00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latin typeface="+mn-lt"/>
              </a:rPr>
              <a:t>Using ‘and’</a:t>
            </a:r>
            <a:endParaRPr lang="en-GB" sz="6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945192" cy="4351338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4000" dirty="0" smtClean="0"/>
              <a:t>Only use and between things – or sentences – which seem to go together.</a:t>
            </a:r>
          </a:p>
          <a:p>
            <a:endParaRPr lang="en-GB" sz="4000" dirty="0"/>
          </a:p>
          <a:p>
            <a:pPr marL="0" indent="0">
              <a:buNone/>
            </a:pPr>
            <a:r>
              <a:rPr lang="en-GB" sz="4000" b="1" u="sng" dirty="0" smtClean="0"/>
              <a:t>For example:</a:t>
            </a:r>
          </a:p>
          <a:p>
            <a:pPr marL="0" indent="0">
              <a:buNone/>
            </a:pPr>
            <a:r>
              <a:rPr lang="en-GB" sz="4000" dirty="0" smtClean="0"/>
              <a:t>It began to rain hard. Soon they were both soaked through.</a:t>
            </a:r>
          </a:p>
          <a:p>
            <a:pPr marL="0" indent="0">
              <a:buNone/>
            </a:pPr>
            <a:endParaRPr lang="en-GB" sz="4000" dirty="0" smtClean="0"/>
          </a:p>
          <a:p>
            <a:pPr marL="0" indent="0">
              <a:buNone/>
            </a:pPr>
            <a:r>
              <a:rPr lang="en-GB" sz="4000" dirty="0" smtClean="0"/>
              <a:t>It began to rain hard </a:t>
            </a:r>
            <a:r>
              <a:rPr lang="en-GB" sz="4000" b="1" dirty="0" smtClean="0"/>
              <a:t>and</a:t>
            </a:r>
            <a:r>
              <a:rPr lang="en-GB" sz="4000" dirty="0" smtClean="0"/>
              <a:t> soon they were both soaked through. </a:t>
            </a:r>
            <a:endParaRPr lang="en-GB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26" b="11026"/>
          <a:stretch/>
        </p:blipFill>
        <p:spPr bwMode="auto">
          <a:xfrm>
            <a:off x="9149903" y="2512520"/>
            <a:ext cx="2721084" cy="293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513" y="4110742"/>
            <a:ext cx="779642" cy="77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15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latin typeface="+mn-lt"/>
              </a:rPr>
              <a:t>Using ‘and’</a:t>
            </a:r>
            <a:endParaRPr lang="en-GB" sz="6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dirty="0" smtClean="0"/>
              <a:t>Only use and between things – or sentences – which seem to go together.</a:t>
            </a:r>
          </a:p>
          <a:p>
            <a:endParaRPr lang="en-GB" sz="4000" b="1" u="sng" dirty="0" smtClean="0"/>
          </a:p>
          <a:p>
            <a:pPr marL="0" indent="0">
              <a:buNone/>
            </a:pPr>
            <a:r>
              <a:rPr lang="en-GB" sz="4000" b="1" u="sng" dirty="0" smtClean="0"/>
              <a:t>Are the ideas in this sentence related?</a:t>
            </a:r>
          </a:p>
          <a:p>
            <a:pPr marL="0" indent="0">
              <a:buNone/>
            </a:pPr>
            <a:endParaRPr lang="en-GB" sz="4000" b="1" u="sng" dirty="0"/>
          </a:p>
          <a:p>
            <a:pPr marL="0" indent="0">
              <a:buNone/>
            </a:pPr>
            <a:r>
              <a:rPr lang="en-GB" sz="4000" dirty="0" smtClean="0"/>
              <a:t>I went to see Drake in concert and spaghetti is my favourite food. </a:t>
            </a:r>
          </a:p>
        </p:txBody>
      </p:sp>
    </p:spTree>
    <p:extLst>
      <p:ext uri="{BB962C8B-B14F-4D97-AF65-F5344CB8AC3E}">
        <p14:creationId xmlns:p14="http://schemas.microsoft.com/office/powerpoint/2010/main" val="12266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latin typeface="+mn-lt"/>
              </a:rPr>
              <a:t>Activity One</a:t>
            </a:r>
            <a:endParaRPr lang="en-GB" sz="6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319" y="1825625"/>
            <a:ext cx="9271716" cy="4351338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GB" sz="3600" dirty="0" smtClean="0"/>
              <a:t>Complete task 1 on page </a:t>
            </a:r>
            <a:r>
              <a:rPr lang="en-GB" sz="3600" b="1" dirty="0" smtClean="0"/>
              <a:t>34 and 35 </a:t>
            </a:r>
            <a:r>
              <a:rPr lang="en-GB" sz="3600" dirty="0" smtClean="0"/>
              <a:t>of your ‘Writing in Sentences’ booklet. </a:t>
            </a:r>
          </a:p>
          <a:p>
            <a:r>
              <a:rPr lang="en-GB" sz="3600" dirty="0" smtClean="0"/>
              <a:t>Read each of the sentences. Some of the sentences sound a bit strange and disconnected. </a:t>
            </a:r>
          </a:p>
          <a:p>
            <a:r>
              <a:rPr lang="en-GB" sz="3600" dirty="0" smtClean="0"/>
              <a:t>If the sentence seems disconnected, rewrite the sentence out as </a:t>
            </a:r>
            <a:r>
              <a:rPr lang="en-GB" sz="3600" b="1" dirty="0" smtClean="0"/>
              <a:t>TWO separate sentences</a:t>
            </a:r>
            <a:r>
              <a:rPr lang="en-GB" sz="3600" dirty="0" smtClean="0"/>
              <a:t>.</a:t>
            </a:r>
          </a:p>
          <a:p>
            <a:r>
              <a:rPr lang="en-GB" sz="3600" dirty="0" smtClean="0"/>
              <a:t>Remember your capital letters </a:t>
            </a:r>
            <a:r>
              <a:rPr lang="en-GB" sz="3600" b="1" dirty="0" smtClean="0"/>
              <a:t>AND</a:t>
            </a:r>
            <a:r>
              <a:rPr lang="en-GB" sz="3600" dirty="0" smtClean="0"/>
              <a:t> full stops. </a:t>
            </a:r>
            <a:endParaRPr lang="en-GB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5" y="282107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9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latin typeface="+mn-lt"/>
              </a:rPr>
              <a:t>Activity One: Answers</a:t>
            </a:r>
            <a:endParaRPr lang="en-GB" sz="6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319" y="1825624"/>
            <a:ext cx="9271716" cy="4639569"/>
          </a:xfrm>
          <a:ln>
            <a:solidFill>
              <a:schemeClr val="accent6"/>
            </a:solidFill>
          </a:ln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GB" sz="3600" dirty="0">
                <a:solidFill>
                  <a:srgbClr val="FF0000"/>
                </a:solidFill>
              </a:rPr>
              <a:t>H</a:t>
            </a:r>
            <a:r>
              <a:rPr lang="en-GB" sz="3600" dirty="0"/>
              <a:t>e took out his </a:t>
            </a:r>
            <a:r>
              <a:rPr lang="en-GB" sz="3600" dirty="0">
                <a:solidFill>
                  <a:srgbClr val="FF0000"/>
                </a:solidFill>
              </a:rPr>
              <a:t>pen. There </a:t>
            </a:r>
            <a:r>
              <a:rPr lang="en-GB" sz="3600" dirty="0"/>
              <a:t>was an empty cup on the table</a:t>
            </a:r>
            <a:r>
              <a:rPr lang="en-GB" sz="3600" dirty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AutoNum type="arabicPeriod"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6. </a:t>
            </a:r>
            <a:r>
              <a:rPr lang="en-GB" sz="3600" dirty="0">
                <a:solidFill>
                  <a:srgbClr val="FF0000"/>
                </a:solidFill>
              </a:rPr>
              <a:t>T</a:t>
            </a:r>
            <a:r>
              <a:rPr lang="en-GB" sz="3600" dirty="0"/>
              <a:t>he two piled up the </a:t>
            </a:r>
            <a:r>
              <a:rPr lang="en-GB" sz="3600" dirty="0">
                <a:solidFill>
                  <a:srgbClr val="FF0000"/>
                </a:solidFill>
              </a:rPr>
              <a:t>bricks. It </a:t>
            </a:r>
            <a:r>
              <a:rPr lang="en-GB" sz="3600" dirty="0"/>
              <a:t>had been raining earlier that afternoon</a:t>
            </a:r>
            <a:r>
              <a:rPr lang="en-GB" sz="3600" dirty="0">
                <a:solidFill>
                  <a:srgbClr val="FF0000"/>
                </a:solidFill>
              </a:rPr>
              <a:t>.</a:t>
            </a:r>
          </a:p>
          <a:p>
            <a:endParaRPr lang="en-GB" sz="3600" dirty="0"/>
          </a:p>
          <a:p>
            <a:pPr marL="0" indent="0">
              <a:buNone/>
            </a:pPr>
            <a:r>
              <a:rPr lang="en-GB" sz="3600" dirty="0"/>
              <a:t>8. </a:t>
            </a:r>
            <a:r>
              <a:rPr lang="en-GB" sz="3600" dirty="0">
                <a:solidFill>
                  <a:srgbClr val="FF0000"/>
                </a:solidFill>
              </a:rPr>
              <a:t>S</a:t>
            </a:r>
            <a:r>
              <a:rPr lang="en-GB" sz="3600" dirty="0"/>
              <a:t>he had a very cold that </a:t>
            </a:r>
            <a:r>
              <a:rPr lang="en-GB" sz="3600" dirty="0">
                <a:solidFill>
                  <a:srgbClr val="FF0000"/>
                </a:solidFill>
              </a:rPr>
              <a:t>evening. The </a:t>
            </a:r>
            <a:r>
              <a:rPr lang="en-GB" sz="3600" dirty="0"/>
              <a:t>dog was asleep in its basket by the fire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GB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5" y="282107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1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latin typeface="+mn-lt"/>
              </a:rPr>
              <a:t>Too many ‘ands’</a:t>
            </a:r>
            <a:endParaRPr lang="en-GB" sz="6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3600" dirty="0" smtClean="0"/>
              <a:t>If we use too many ‘ands’ in a sentence, it can make the sentence too long and the sentence can lose effect. </a:t>
            </a:r>
          </a:p>
          <a:p>
            <a:r>
              <a:rPr lang="en-GB" sz="3600" dirty="0" smtClean="0"/>
              <a:t>Complete task 2 on page 35 of your booklet.</a:t>
            </a:r>
          </a:p>
          <a:p>
            <a:r>
              <a:rPr lang="en-GB" sz="3600" dirty="0" smtClean="0"/>
              <a:t>In each of the sentences, there is </a:t>
            </a:r>
            <a:r>
              <a:rPr lang="en-GB" sz="3600" b="1" dirty="0" smtClean="0"/>
              <a:t>ONE</a:t>
            </a:r>
            <a:r>
              <a:rPr lang="en-GB" sz="3600" dirty="0" smtClean="0"/>
              <a:t> ‘and’ too many. </a:t>
            </a:r>
            <a:endParaRPr lang="en-GB" sz="3600" dirty="0"/>
          </a:p>
          <a:p>
            <a:r>
              <a:rPr lang="en-GB" sz="3600" dirty="0" smtClean="0"/>
              <a:t>Write each one out, missing out the extra ‘and’ and starting a new sentence.</a:t>
            </a:r>
          </a:p>
          <a:p>
            <a:r>
              <a:rPr lang="en-GB" sz="3600" dirty="0" smtClean="0"/>
              <a:t>Remember your capital letters and full stops.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1071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Activity Two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408" y="1825625"/>
            <a:ext cx="7344102" cy="4748596"/>
          </a:xfrm>
          <a:ln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GB" sz="4400" dirty="0" smtClean="0"/>
              <a:t>Turn to </a:t>
            </a:r>
            <a:r>
              <a:rPr lang="en-GB" sz="4400" b="1" dirty="0" smtClean="0"/>
              <a:t>page </a:t>
            </a:r>
            <a:r>
              <a:rPr lang="en-GB" sz="4400" b="1" dirty="0"/>
              <a:t>35 </a:t>
            </a:r>
            <a:r>
              <a:rPr lang="en-GB" sz="4400" dirty="0"/>
              <a:t>of your </a:t>
            </a:r>
            <a:r>
              <a:rPr lang="en-GB" sz="4400" dirty="0" smtClean="0"/>
              <a:t>‘Writing in Sentences’ booklet.</a:t>
            </a:r>
          </a:p>
          <a:p>
            <a:pPr marL="0" indent="0">
              <a:buNone/>
            </a:pPr>
            <a:r>
              <a:rPr lang="en-GB" sz="4400" b="1" u="sng" dirty="0">
                <a:latin typeface="Candara" panose="020E0502030303020204" pitchFamily="34" charset="0"/>
              </a:rPr>
              <a:t>Complete activity 2: </a:t>
            </a:r>
            <a:endParaRPr lang="en-GB" sz="4400" dirty="0"/>
          </a:p>
          <a:p>
            <a:r>
              <a:rPr lang="en-GB" sz="4400" dirty="0"/>
              <a:t>In each of the sentences, there is </a:t>
            </a:r>
            <a:r>
              <a:rPr lang="en-GB" sz="4400" b="1" dirty="0"/>
              <a:t>ONE</a:t>
            </a:r>
            <a:r>
              <a:rPr lang="en-GB" sz="4400" dirty="0"/>
              <a:t> ‘and’ too many. </a:t>
            </a:r>
          </a:p>
          <a:p>
            <a:r>
              <a:rPr lang="en-GB" sz="4400" dirty="0"/>
              <a:t>Write each one out, missing out the extra ‘and’ and starting a new sentence.</a:t>
            </a:r>
          </a:p>
          <a:p>
            <a:r>
              <a:rPr lang="en-GB" sz="4400" dirty="0"/>
              <a:t>Remember your capital letters and full stops.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185" y="3083887"/>
            <a:ext cx="3929262" cy="19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0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91" y="378348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Activity Two: Answers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90" y="1610553"/>
            <a:ext cx="11499585" cy="4816006"/>
          </a:xfrm>
          <a:ln>
            <a:solidFill>
              <a:schemeClr val="accent6"/>
            </a:solidFill>
          </a:ln>
        </p:spPr>
        <p:txBody>
          <a:bodyPr>
            <a:normAutofit fontScale="85000" lnSpcReduction="20000"/>
          </a:bodyPr>
          <a:lstStyle/>
          <a:p>
            <a:pPr marL="742950" indent="-742950">
              <a:buAutoNum type="arabicPeriod"/>
            </a:pPr>
            <a:r>
              <a:rPr lang="en-GB" sz="4800" dirty="0">
                <a:solidFill>
                  <a:srgbClr val="FF0000"/>
                </a:solidFill>
              </a:rPr>
              <a:t>W</a:t>
            </a:r>
            <a:r>
              <a:rPr lang="en-GB" sz="4800" dirty="0"/>
              <a:t>e caught the early bus and we got to our starting point in good </a:t>
            </a:r>
            <a:r>
              <a:rPr lang="en-GB" sz="4800" dirty="0">
                <a:solidFill>
                  <a:srgbClr val="FF0000"/>
                </a:solidFill>
              </a:rPr>
              <a:t>time. Jill </a:t>
            </a:r>
            <a:r>
              <a:rPr lang="en-GB" sz="4800" dirty="0"/>
              <a:t>was supposed to have a map of the walk through the forest</a:t>
            </a:r>
            <a:r>
              <a:rPr lang="en-GB" sz="4800" dirty="0">
                <a:solidFill>
                  <a:srgbClr val="FF0000"/>
                </a:solidFill>
              </a:rPr>
              <a:t>.</a:t>
            </a:r>
          </a:p>
          <a:p>
            <a:pPr marL="742950" indent="-742950">
              <a:buAutoNum type="arabicPeriod"/>
            </a:pPr>
            <a:r>
              <a:rPr lang="en-GB" sz="4800" dirty="0">
                <a:solidFill>
                  <a:srgbClr val="FF0000"/>
                </a:solidFill>
              </a:rPr>
              <a:t>I</a:t>
            </a:r>
            <a:r>
              <a:rPr lang="en-GB" sz="4800" dirty="0"/>
              <a:t>t was a beautiful day and we all strolled along talking </a:t>
            </a:r>
            <a:r>
              <a:rPr lang="en-GB" sz="4800" dirty="0">
                <a:solidFill>
                  <a:srgbClr val="FF0000"/>
                </a:solidFill>
              </a:rPr>
              <a:t>together. I </a:t>
            </a:r>
            <a:r>
              <a:rPr lang="en-GB" sz="4800" dirty="0"/>
              <a:t>found the boots I had borrowed were very comfortable</a:t>
            </a:r>
            <a:r>
              <a:rPr lang="en-GB" sz="4800" dirty="0">
                <a:solidFill>
                  <a:srgbClr val="FF0000"/>
                </a:solidFill>
              </a:rPr>
              <a:t>.</a:t>
            </a:r>
          </a:p>
          <a:p>
            <a:pPr marL="742950" indent="-742950">
              <a:buAutoNum type="arabicPeriod"/>
            </a:pPr>
            <a:r>
              <a:rPr lang="en-GB" sz="4800" dirty="0">
                <a:solidFill>
                  <a:srgbClr val="FF0000"/>
                </a:solidFill>
              </a:rPr>
              <a:t>W</a:t>
            </a:r>
            <a:r>
              <a:rPr lang="en-GB" sz="4800" dirty="0"/>
              <a:t>e were all feeling rather hungry by twelve o’clock and we stopped to have something to </a:t>
            </a:r>
            <a:r>
              <a:rPr lang="en-GB" sz="4800" dirty="0">
                <a:solidFill>
                  <a:srgbClr val="FF0000"/>
                </a:solidFill>
              </a:rPr>
              <a:t>eat. None </a:t>
            </a:r>
            <a:r>
              <a:rPr lang="en-GB" sz="4800" dirty="0"/>
              <a:t>of us had been in that part of the forest before</a:t>
            </a:r>
            <a:r>
              <a:rPr lang="en-GB" sz="4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56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91" y="378348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Activity Two: Answers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90" y="1610552"/>
            <a:ext cx="11499585" cy="5058261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/>
              <a:t>4. </a:t>
            </a:r>
            <a:r>
              <a:rPr lang="en-GB" sz="4800" dirty="0">
                <a:solidFill>
                  <a:srgbClr val="FF0000"/>
                </a:solidFill>
              </a:rPr>
              <a:t>T</a:t>
            </a:r>
            <a:r>
              <a:rPr lang="en-GB" sz="4800" dirty="0"/>
              <a:t>hen Jill couldn’t find the map and to some of us it seemed the best thing would be to go all the way </a:t>
            </a:r>
            <a:r>
              <a:rPr lang="en-GB" sz="4800" dirty="0">
                <a:solidFill>
                  <a:srgbClr val="FF0000"/>
                </a:solidFill>
              </a:rPr>
              <a:t>back. Darren </a:t>
            </a:r>
            <a:r>
              <a:rPr lang="en-GB" sz="4800" dirty="0"/>
              <a:t>talked us all into going on</a:t>
            </a:r>
            <a:r>
              <a:rPr lang="en-GB" sz="48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GB" sz="4800" dirty="0"/>
              <a:t>5. </a:t>
            </a:r>
            <a:r>
              <a:rPr lang="en-GB" sz="4800" dirty="0">
                <a:solidFill>
                  <a:srgbClr val="FF0000"/>
                </a:solidFill>
              </a:rPr>
              <a:t>T</a:t>
            </a:r>
            <a:r>
              <a:rPr lang="en-GB" sz="4800" dirty="0"/>
              <a:t>hen we managed to find the right path and we reached the main road safely in the </a:t>
            </a:r>
            <a:r>
              <a:rPr lang="en-GB" sz="4800" dirty="0">
                <a:solidFill>
                  <a:srgbClr val="FF0000"/>
                </a:solidFill>
              </a:rPr>
              <a:t>end. Jilly </a:t>
            </a:r>
            <a:r>
              <a:rPr lang="en-GB" sz="4800" dirty="0"/>
              <a:t>was most relieved</a:t>
            </a:r>
            <a:r>
              <a:rPr lang="en-GB" sz="48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GB" sz="4800" b="1" dirty="0" smtClean="0">
              <a:solidFill>
                <a:srgbClr val="00B05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5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Back to Basics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54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Candara" panose="020E0502030303020204" pitchFamily="34" charset="0"/>
              </a:rPr>
              <a:t>Can you spot the capital letters, full stops, subject and verb in the following examples?</a:t>
            </a:r>
            <a:endParaRPr lang="en-GB" sz="3600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5282" y="3957145"/>
            <a:ext cx="7803931" cy="76944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They went to school.</a:t>
            </a:r>
            <a:endParaRPr lang="en-GB" sz="4400" dirty="0">
              <a:solidFill>
                <a:schemeClr val="accent5"/>
              </a:solidFill>
              <a:latin typeface="Candara" panose="020E05020303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262" y="3126148"/>
            <a:ext cx="1261241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Capital letter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39158" y="5257018"/>
            <a:ext cx="1797270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Subject (who it is about)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98730" y="5257017"/>
            <a:ext cx="1797270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Verb (what they are doing)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438289" y="5103883"/>
            <a:ext cx="1797270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Full stop</a:t>
            </a:r>
            <a:endParaRPr lang="en-GB" sz="2400" b="1" dirty="0"/>
          </a:p>
        </p:txBody>
      </p:sp>
      <p:cxnSp>
        <p:nvCxnSpPr>
          <p:cNvPr id="11" name="Straight Arrow Connector 10"/>
          <p:cNvCxnSpPr>
            <a:stCxn id="5" idx="3"/>
          </p:cNvCxnSpPr>
          <p:nvPr/>
        </p:nvCxnSpPr>
        <p:spPr>
          <a:xfrm>
            <a:off x="1781503" y="3541647"/>
            <a:ext cx="1828800" cy="7781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611820" y="4591693"/>
            <a:ext cx="1502980" cy="6651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197365" y="4591693"/>
            <a:ext cx="115614" cy="6904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8418786" y="4477407"/>
            <a:ext cx="1579180" cy="6264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39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latin typeface="Candara" panose="020E0502030303020204" pitchFamily="34" charset="0"/>
              </a:rPr>
              <a:t>Plenary</a:t>
            </a:r>
            <a:endParaRPr lang="en-GB" sz="66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72959" cy="4351338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Write your name on a post it note.</a:t>
            </a:r>
          </a:p>
          <a:p>
            <a:r>
              <a:rPr lang="en-GB" sz="4000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Put the post it note on the emoji that best represents how you feel about understanding how to use ‘and.’</a:t>
            </a:r>
            <a:endParaRPr lang="en-GB" sz="4000" dirty="0">
              <a:solidFill>
                <a:schemeClr val="accent5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952" y="2032398"/>
            <a:ext cx="1689821" cy="1689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32" y="2032399"/>
            <a:ext cx="1689821" cy="1689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332" y="4090232"/>
            <a:ext cx="1699058" cy="1699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7952" y="4090232"/>
            <a:ext cx="1699058" cy="169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8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b="1" dirty="0" smtClean="0">
                <a:latin typeface="+mn-lt"/>
              </a:rPr>
              <a:t>Aim:</a:t>
            </a:r>
            <a:endParaRPr lang="en-GB" sz="7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 To understand how to use commas.</a:t>
            </a:r>
            <a:endParaRPr lang="en-GB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365125"/>
            <a:ext cx="14287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b="1" dirty="0" smtClean="0"/>
              <a:t>Recap! </a:t>
            </a:r>
            <a:endParaRPr lang="en-GB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When should we use commas?</a:t>
            </a:r>
          </a:p>
          <a:p>
            <a:endParaRPr lang="en-GB" sz="4000" dirty="0"/>
          </a:p>
          <a:p>
            <a:pPr marL="0" indent="0">
              <a:buNone/>
            </a:pPr>
            <a:endParaRPr lang="en-GB" sz="4000" dirty="0" smtClean="0"/>
          </a:p>
          <a:p>
            <a:pPr marL="0" indent="0">
              <a:buNone/>
            </a:pPr>
            <a:endParaRPr lang="en-GB" sz="4000" dirty="0"/>
          </a:p>
          <a:p>
            <a:r>
              <a:rPr lang="en-GB" sz="4000" dirty="0" smtClean="0"/>
              <a:t>Why do we use commas?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6418" y="2479963"/>
            <a:ext cx="11319164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To separate items in a list.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To add in extra information (parenthesis)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To join two parts of a sentence together (the two parts of the sentence would not make sense as a sentence of its own).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2472" y="5191920"/>
            <a:ext cx="595745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To create a pause in the sentence.</a:t>
            </a:r>
          </a:p>
        </p:txBody>
      </p:sp>
    </p:spTree>
    <p:extLst>
      <p:ext uri="{BB962C8B-B14F-4D97-AF65-F5344CB8AC3E}">
        <p14:creationId xmlns:p14="http://schemas.microsoft.com/office/powerpoint/2010/main" val="415515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u="sng" smtClean="0"/>
              <a:t>Examples</a:t>
            </a:r>
            <a:endParaRPr lang="en-GB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en-GB" sz="4400" dirty="0" smtClean="0"/>
              <a:t>I went to the sales and bought a pair of trousers, three tops and a dress.</a:t>
            </a:r>
          </a:p>
          <a:p>
            <a:r>
              <a:rPr lang="en-GB" sz="4400" dirty="0" smtClean="0"/>
              <a:t>My dad, who is sixty years old, is an excellent guitarist.</a:t>
            </a:r>
          </a:p>
          <a:p>
            <a:r>
              <a:rPr lang="en-GB" sz="4400" dirty="0" smtClean="0"/>
              <a:t>In this scene, we see the character run after the car as it rolled down the hill.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22861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491" y="-244908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u="sng" dirty="0" smtClean="0"/>
              <a:t>Your Turn</a:t>
            </a:r>
            <a:endParaRPr lang="en-GB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817418"/>
            <a:ext cx="11887200" cy="5905646"/>
          </a:xfrm>
        </p:spPr>
        <p:txBody>
          <a:bodyPr>
            <a:normAutofit lnSpcReduction="10000"/>
          </a:bodyPr>
          <a:lstStyle/>
          <a:p>
            <a:r>
              <a:rPr lang="en-GB" sz="3200" dirty="0" smtClean="0"/>
              <a:t>Put commas into each of these sentences. The number beside the sentence indicates how many commas are needed.</a:t>
            </a:r>
          </a:p>
          <a:p>
            <a:pPr marL="514350" indent="-514350">
              <a:buAutoNum type="arabicPeriod"/>
            </a:pPr>
            <a:r>
              <a:rPr lang="en-GB" sz="3200" dirty="0" smtClean="0"/>
              <a:t>The boy who was twelve years old at the time passed his Higher English. (2)</a:t>
            </a:r>
          </a:p>
          <a:p>
            <a:pPr marL="514350" indent="-514350">
              <a:buAutoNum type="arabicPeriod"/>
            </a:pPr>
            <a:r>
              <a:rPr lang="en-GB" sz="3200" dirty="0" smtClean="0"/>
              <a:t>Reading is fun because it improves your imagination it decreases stress and it improves your vocabulary. (1)</a:t>
            </a:r>
          </a:p>
          <a:p>
            <a:pPr marL="514350" indent="-514350">
              <a:buAutoNum type="arabicPeriod"/>
            </a:pPr>
            <a:r>
              <a:rPr lang="en-GB" sz="3200" dirty="0" smtClean="0"/>
              <a:t>I ran as fast as I could batting the flies away from my face as I sprinted. (1)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3200" dirty="0"/>
              <a:t>Three of my favourite books are Harry </a:t>
            </a:r>
            <a:r>
              <a:rPr lang="en-GB" sz="3200" dirty="0" smtClean="0"/>
              <a:t>Potter </a:t>
            </a:r>
            <a:r>
              <a:rPr lang="en-GB" sz="3200" dirty="0"/>
              <a:t>Lord of the Rings and the Maze Runner. </a:t>
            </a:r>
            <a:r>
              <a:rPr lang="en-GB" sz="3200" dirty="0" smtClean="0"/>
              <a:t>(1</a:t>
            </a:r>
            <a:r>
              <a:rPr lang="en-GB" sz="3200" dirty="0"/>
              <a:t>) </a:t>
            </a:r>
            <a:endParaRPr lang="en-GB" sz="3200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3200" dirty="0" smtClean="0"/>
              <a:t>The teacher </a:t>
            </a:r>
            <a:r>
              <a:rPr lang="en-GB" sz="3200" dirty="0"/>
              <a:t>who could not control the </a:t>
            </a:r>
            <a:r>
              <a:rPr lang="en-GB" sz="3200" dirty="0" smtClean="0"/>
              <a:t>class </a:t>
            </a:r>
            <a:r>
              <a:rPr lang="en-GB" sz="3200" dirty="0"/>
              <a:t>let out a heavy sigh as he saw them walk </a:t>
            </a:r>
            <a:r>
              <a:rPr lang="en-GB" sz="3200"/>
              <a:t>into </a:t>
            </a:r>
            <a:r>
              <a:rPr lang="en-GB" sz="3200" smtClean="0"/>
              <a:t>the room</a:t>
            </a:r>
            <a:r>
              <a:rPr lang="en-GB" sz="3200" dirty="0"/>
              <a:t>. (2)</a:t>
            </a:r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51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44475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u="sng" dirty="0" smtClean="0"/>
              <a:t>Your Turn</a:t>
            </a:r>
            <a:endParaRPr lang="en-GB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831274"/>
            <a:ext cx="11887200" cy="5915890"/>
          </a:xfrm>
        </p:spPr>
        <p:txBody>
          <a:bodyPr>
            <a:normAutofit lnSpcReduction="10000"/>
          </a:bodyPr>
          <a:lstStyle/>
          <a:p>
            <a:r>
              <a:rPr lang="en-GB" sz="3200" dirty="0" smtClean="0"/>
              <a:t>Put commas into each of these sentences. The number beside the sentence indicates how many commas are needed.</a:t>
            </a:r>
          </a:p>
          <a:p>
            <a:pPr marL="514350" indent="-514350">
              <a:buAutoNum type="arabicPeriod"/>
            </a:pPr>
            <a:r>
              <a:rPr lang="en-GB" sz="3200" dirty="0" smtClean="0"/>
              <a:t>The boy, who was twelve years old at the time, passed his Higher English. (2)</a:t>
            </a:r>
          </a:p>
          <a:p>
            <a:pPr marL="514350" indent="-514350">
              <a:buAutoNum type="arabicPeriod"/>
            </a:pPr>
            <a:r>
              <a:rPr lang="en-GB" sz="3200" dirty="0" smtClean="0"/>
              <a:t>Reading is fun because it improves your imagination, it decreases stress and it improves your vocabulary. (1)</a:t>
            </a:r>
          </a:p>
          <a:p>
            <a:pPr marL="514350" indent="-514350">
              <a:buAutoNum type="arabicPeriod"/>
            </a:pPr>
            <a:r>
              <a:rPr lang="en-GB" sz="3200" dirty="0" smtClean="0"/>
              <a:t>I ran as fast as I could, batting the flies away from my face as I sprinted. (1)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3200" dirty="0" smtClean="0"/>
              <a:t>Three of my favourite books are Harry Potter, Lord of the Rings and the Maze Runner . </a:t>
            </a:r>
            <a:r>
              <a:rPr lang="en-GB" sz="3200" dirty="0"/>
              <a:t>(1</a:t>
            </a:r>
            <a:r>
              <a:rPr lang="en-GB" sz="3200" dirty="0" smtClean="0"/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3200" dirty="0" smtClean="0"/>
              <a:t>The teacher who could not control the class let out a heavy sigh as he saw them walk into room. (2)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6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Activity One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12117" cy="435133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latin typeface="Candara" panose="020E0502030303020204" pitchFamily="34" charset="0"/>
              </a:rPr>
              <a:t>T</a:t>
            </a:r>
            <a:r>
              <a:rPr lang="en-GB" sz="4400" dirty="0" smtClean="0">
                <a:latin typeface="Candara" panose="020E0502030303020204" pitchFamily="34" charset="0"/>
              </a:rPr>
              <a:t>urn to </a:t>
            </a:r>
            <a:r>
              <a:rPr lang="en-GB" sz="4400" b="1" dirty="0" smtClean="0">
                <a:latin typeface="Candara" panose="020E0502030303020204" pitchFamily="34" charset="0"/>
              </a:rPr>
              <a:t>page 2 </a:t>
            </a:r>
            <a:r>
              <a:rPr lang="en-GB" sz="4400" dirty="0" smtClean="0">
                <a:latin typeface="Candara" panose="020E0502030303020204" pitchFamily="34" charset="0"/>
              </a:rPr>
              <a:t>of your ‘Writing in Sentences’ booklet.</a:t>
            </a:r>
          </a:p>
          <a:p>
            <a:pPr marL="0" indent="0">
              <a:buNone/>
            </a:pPr>
            <a:r>
              <a:rPr lang="en-GB" sz="4400" b="1" u="sng" dirty="0" smtClean="0">
                <a:latin typeface="Candara" panose="020E0502030303020204" pitchFamily="34" charset="0"/>
              </a:rPr>
              <a:t>Complete activity 1: </a:t>
            </a:r>
          </a:p>
          <a:p>
            <a:r>
              <a:rPr lang="en-GB" sz="4400" dirty="0" smtClean="0">
                <a:latin typeface="Candara" panose="020E0502030303020204" pitchFamily="34" charset="0"/>
              </a:rPr>
              <a:t>Read sentences 1-7.</a:t>
            </a:r>
          </a:p>
          <a:p>
            <a:r>
              <a:rPr lang="en-GB" sz="4400" dirty="0" smtClean="0">
                <a:latin typeface="Candara" panose="020E0502030303020204" pitchFamily="34" charset="0"/>
              </a:rPr>
              <a:t>Write out the sentences that make sense in your jotter. </a:t>
            </a:r>
            <a:endParaRPr lang="en-GB" sz="4400" dirty="0"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588" y="2548238"/>
            <a:ext cx="2222704" cy="230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6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91" y="378348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Activity One: Answers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447690" cy="4351338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>
                <a:latin typeface="Candara" panose="020E0502030303020204" pitchFamily="34" charset="0"/>
              </a:rPr>
              <a:t>2. On Thursday night she always watches television.</a:t>
            </a:r>
          </a:p>
          <a:p>
            <a:pPr marL="0" indent="0">
              <a:buNone/>
            </a:pPr>
            <a:r>
              <a:rPr lang="en-GB" sz="4800" dirty="0" smtClean="0">
                <a:latin typeface="Candara" panose="020E0502030303020204" pitchFamily="34" charset="0"/>
              </a:rPr>
              <a:t>5. She cut herself a piece of cake.</a:t>
            </a:r>
          </a:p>
          <a:p>
            <a:pPr marL="0" indent="0">
              <a:buNone/>
            </a:pPr>
            <a:r>
              <a:rPr lang="en-GB" sz="4800" dirty="0" smtClean="0">
                <a:latin typeface="Candara" panose="020E0502030303020204" pitchFamily="34" charset="0"/>
              </a:rPr>
              <a:t>6. They liked walking round the shopping centre.</a:t>
            </a:r>
            <a:endParaRPr lang="en-GB" sz="4800" dirty="0"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739" y="2847524"/>
            <a:ext cx="2222704" cy="230754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 rot="933461">
            <a:off x="7698138" y="815058"/>
            <a:ext cx="4607970" cy="107178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dirty="0" smtClean="0">
                <a:latin typeface="Candara" panose="020E0502030303020204" pitchFamily="34" charset="0"/>
              </a:rPr>
              <a:t>Can you spot the capital letters, full stops, subject and verb in the following examples?</a:t>
            </a:r>
            <a:endParaRPr lang="en-GB" sz="3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0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latin typeface="Candara" panose="020E0502030303020204" pitchFamily="34" charset="0"/>
              </a:rPr>
              <a:t>Activity Two</a:t>
            </a:r>
            <a:endParaRPr lang="en-GB" sz="60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12117" cy="4351338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4400" dirty="0">
                <a:latin typeface="Candara" panose="020E0502030303020204" pitchFamily="34" charset="0"/>
              </a:rPr>
              <a:t>T</a:t>
            </a:r>
            <a:r>
              <a:rPr lang="en-GB" sz="4400" dirty="0" smtClean="0">
                <a:latin typeface="Candara" panose="020E0502030303020204" pitchFamily="34" charset="0"/>
              </a:rPr>
              <a:t>urn to </a:t>
            </a:r>
            <a:r>
              <a:rPr lang="en-GB" sz="4400" b="1" dirty="0" smtClean="0">
                <a:latin typeface="Candara" panose="020E0502030303020204" pitchFamily="34" charset="0"/>
              </a:rPr>
              <a:t>page 3 </a:t>
            </a:r>
            <a:r>
              <a:rPr lang="en-GB" sz="4400" dirty="0" smtClean="0">
                <a:latin typeface="Candara" panose="020E0502030303020204" pitchFamily="34" charset="0"/>
              </a:rPr>
              <a:t>of your ‘Writing in Sentences’ booklet.</a:t>
            </a:r>
          </a:p>
          <a:p>
            <a:pPr marL="0" indent="0">
              <a:buNone/>
            </a:pPr>
            <a:r>
              <a:rPr lang="en-GB" sz="4400" b="1" u="sng" dirty="0" smtClean="0">
                <a:latin typeface="Candara" panose="020E0502030303020204" pitchFamily="34" charset="0"/>
              </a:rPr>
              <a:t>Complete activity 2: </a:t>
            </a:r>
          </a:p>
          <a:p>
            <a:r>
              <a:rPr lang="en-GB" sz="4400" dirty="0" smtClean="0">
                <a:latin typeface="Candara" panose="020E0502030303020204" pitchFamily="34" charset="0"/>
              </a:rPr>
              <a:t>Look at the picture given.</a:t>
            </a:r>
          </a:p>
          <a:p>
            <a:r>
              <a:rPr lang="en-GB" sz="4400" dirty="0" smtClean="0">
                <a:latin typeface="Candara" panose="020E0502030303020204" pitchFamily="34" charset="0"/>
              </a:rPr>
              <a:t>Then read all 11 sentences.</a:t>
            </a:r>
          </a:p>
          <a:p>
            <a:r>
              <a:rPr lang="en-GB" sz="4400" dirty="0" smtClean="0">
                <a:latin typeface="Candara" panose="020E0502030303020204" pitchFamily="34" charset="0"/>
              </a:rPr>
              <a:t>Write down any sentences that make sense </a:t>
            </a:r>
            <a:r>
              <a:rPr lang="en-GB" sz="4400" b="1" dirty="0" smtClean="0">
                <a:latin typeface="Candara" panose="020E0502030303020204" pitchFamily="34" charset="0"/>
              </a:rPr>
              <a:t>(hint: they’ll tell the story of the picture!).</a:t>
            </a:r>
            <a:endParaRPr lang="en-GB" sz="4400" b="1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7674"/>
          <a:stretch/>
        </p:blipFill>
        <p:spPr>
          <a:xfrm>
            <a:off x="9053904" y="2260586"/>
            <a:ext cx="2299896" cy="322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</TotalTime>
  <Words>3942</Words>
  <Application>Microsoft Office PowerPoint</Application>
  <PresentationFormat>Widescreen</PresentationFormat>
  <Paragraphs>398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Arial Black</vt:lpstr>
      <vt:lpstr>Bodoni MT</vt:lpstr>
      <vt:lpstr>Candara</vt:lpstr>
      <vt:lpstr>Comic Sans MS</vt:lpstr>
      <vt:lpstr>Office Theme</vt:lpstr>
      <vt:lpstr>S2</vt:lpstr>
      <vt:lpstr>Aim:</vt:lpstr>
      <vt:lpstr>Sentences</vt:lpstr>
      <vt:lpstr>Back to Basics</vt:lpstr>
      <vt:lpstr>Back to Basics</vt:lpstr>
      <vt:lpstr>Back to Basics</vt:lpstr>
      <vt:lpstr>Activity One</vt:lpstr>
      <vt:lpstr>Activity One: Answers</vt:lpstr>
      <vt:lpstr>Activity Two</vt:lpstr>
      <vt:lpstr>Activity Two: Answers</vt:lpstr>
      <vt:lpstr>Plenary</vt:lpstr>
      <vt:lpstr>Aim:</vt:lpstr>
      <vt:lpstr>Can you recall…?</vt:lpstr>
      <vt:lpstr>To caps…or not to caps?</vt:lpstr>
      <vt:lpstr>To caps…or not to caps?</vt:lpstr>
      <vt:lpstr>To caps…or not to caps?</vt:lpstr>
      <vt:lpstr>Activity One</vt:lpstr>
      <vt:lpstr>Activity One: Answers</vt:lpstr>
      <vt:lpstr>Activity Two</vt:lpstr>
      <vt:lpstr>Activity Two: Answers</vt:lpstr>
      <vt:lpstr>Activity Three</vt:lpstr>
      <vt:lpstr>Activity Three: Answers</vt:lpstr>
      <vt:lpstr>Plenary</vt:lpstr>
      <vt:lpstr>Aim:</vt:lpstr>
      <vt:lpstr>Taking a new sentence</vt:lpstr>
      <vt:lpstr>Let’s Practice!</vt:lpstr>
      <vt:lpstr>Answers</vt:lpstr>
      <vt:lpstr>Activity One</vt:lpstr>
      <vt:lpstr>Activity One: Answers</vt:lpstr>
      <vt:lpstr>Activity One: Answers</vt:lpstr>
      <vt:lpstr>Plenary</vt:lpstr>
      <vt:lpstr>Aim:</vt:lpstr>
      <vt:lpstr>Recap: Quick Quiz!</vt:lpstr>
      <vt:lpstr>Activity One</vt:lpstr>
      <vt:lpstr>Activity One: Answers</vt:lpstr>
      <vt:lpstr>Activity Two</vt:lpstr>
      <vt:lpstr>Putting it all together</vt:lpstr>
      <vt:lpstr>Peer-Assessment</vt:lpstr>
      <vt:lpstr>Aim:</vt:lpstr>
      <vt:lpstr>Recap</vt:lpstr>
      <vt:lpstr>Asking a Question</vt:lpstr>
      <vt:lpstr>Activity One</vt:lpstr>
      <vt:lpstr>Activity One: Answers</vt:lpstr>
      <vt:lpstr>Activity One: Answers</vt:lpstr>
      <vt:lpstr>Activity Two</vt:lpstr>
      <vt:lpstr>Activity Two: Answers</vt:lpstr>
      <vt:lpstr>Activity Two: Answers</vt:lpstr>
      <vt:lpstr>Plenary</vt:lpstr>
      <vt:lpstr>Aim:</vt:lpstr>
      <vt:lpstr>Recap</vt:lpstr>
      <vt:lpstr>Connectives</vt:lpstr>
      <vt:lpstr>Using ‘and’</vt:lpstr>
      <vt:lpstr>Using ‘and’</vt:lpstr>
      <vt:lpstr>Activity One</vt:lpstr>
      <vt:lpstr>Activity One: Answers</vt:lpstr>
      <vt:lpstr>Too many ‘ands’</vt:lpstr>
      <vt:lpstr>Activity Two</vt:lpstr>
      <vt:lpstr>Activity Two: Answers</vt:lpstr>
      <vt:lpstr>Activity Two: Answers</vt:lpstr>
      <vt:lpstr>Plenary</vt:lpstr>
      <vt:lpstr>Aim:</vt:lpstr>
      <vt:lpstr>Recap! </vt:lpstr>
      <vt:lpstr>Examples</vt:lpstr>
      <vt:lpstr>Your Turn</vt:lpstr>
      <vt:lpstr>Your Turn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S2 Literacy</dc:title>
  <dc:creator>027kmcleod</dc:creator>
  <cp:lastModifiedBy>027kmacleod</cp:lastModifiedBy>
  <cp:revision>36</cp:revision>
  <dcterms:created xsi:type="dcterms:W3CDTF">2019-01-16T08:16:29Z</dcterms:created>
  <dcterms:modified xsi:type="dcterms:W3CDTF">2019-06-26T14:02:26Z</dcterms:modified>
</cp:coreProperties>
</file>