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63" r:id="rId2"/>
    <p:sldId id="265" r:id="rId3"/>
    <p:sldId id="266" r:id="rId4"/>
    <p:sldId id="267" r:id="rId5"/>
    <p:sldId id="290" r:id="rId6"/>
    <p:sldId id="268" r:id="rId7"/>
    <p:sldId id="269" r:id="rId8"/>
    <p:sldId id="270" r:id="rId9"/>
    <p:sldId id="271" r:id="rId10"/>
    <p:sldId id="275" r:id="rId11"/>
    <p:sldId id="276" r:id="rId12"/>
    <p:sldId id="286" r:id="rId13"/>
    <p:sldId id="287" r:id="rId14"/>
    <p:sldId id="288" r:id="rId15"/>
    <p:sldId id="289" r:id="rId16"/>
    <p:sldId id="285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FBF50B"/>
    <a:srgbClr val="E9900D"/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75" autoAdjust="0"/>
  </p:normalViewPr>
  <p:slideViewPr>
    <p:cSldViewPr>
      <p:cViewPr varScale="1">
        <p:scale>
          <a:sx n="127" d="100"/>
          <a:sy n="127" d="100"/>
        </p:scale>
        <p:origin x="11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FB863-CA0A-481A-A55E-0F55626875C7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E4DCA-5897-48CF-8959-A8CBBF8537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99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D0E1B-C8E7-4D0B-844B-DCB57325944A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E4417-B57F-4E50-BF08-0622D2FB2D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38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7"/>
          <p:cNvSpPr txBox="1">
            <a:spLocks/>
          </p:cNvSpPr>
          <p:nvPr userDrawn="1"/>
        </p:nvSpPr>
        <p:spPr>
          <a:xfrm>
            <a:off x="2483768" y="3356992"/>
            <a:ext cx="3352800" cy="1877293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b="1">
                <a:solidFill>
                  <a:srgbClr val="B00000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267744" y="4789601"/>
            <a:ext cx="4392488" cy="1879759"/>
            <a:chOff x="2267744" y="476672"/>
            <a:chExt cx="4392488" cy="1879759"/>
          </a:xfrm>
        </p:grpSpPr>
        <p:pic>
          <p:nvPicPr>
            <p:cNvPr id="8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95936" y="476672"/>
              <a:ext cx="1008112" cy="824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2267744" y="1340768"/>
              <a:ext cx="43924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Saint</a:t>
              </a:r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en-GB" sz="1400" b="1" baseline="0" dirty="0" err="1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Ninian’s</a:t>
              </a:r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 High School</a:t>
              </a:r>
            </a:p>
            <a:p>
              <a:pPr algn="ctr"/>
              <a:r>
                <a:rPr lang="en-GB" sz="1400" b="1" baseline="0" dirty="0" err="1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Kirkintilloch</a:t>
              </a:r>
              <a:endParaRPr lang="en-GB" sz="1400" b="1" baseline="0" dirty="0" smtClean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  <a:p>
              <a:pPr algn="ctr"/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www.st-ninians.e-dunbarton.sch.uk</a:t>
              </a:r>
            </a:p>
            <a:p>
              <a:pPr algn="ctr"/>
              <a:endParaRPr lang="en-GB" b="1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2480"/>
            <a:ext cx="8229600" cy="10103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76872"/>
            <a:ext cx="8229600" cy="4047728"/>
          </a:xfrm>
        </p:spPr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20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2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9" name="Group 28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30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31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20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2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9" name="Group 28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30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31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86636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10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2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7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8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267744" y="4789601"/>
            <a:ext cx="4392488" cy="1879759"/>
            <a:chOff x="2267744" y="476672"/>
            <a:chExt cx="4392488" cy="1879759"/>
          </a:xfrm>
        </p:grpSpPr>
        <p:pic>
          <p:nvPicPr>
            <p:cNvPr id="8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95936" y="476672"/>
              <a:ext cx="1008112" cy="824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 userDrawn="1"/>
          </p:nvSpPr>
          <p:spPr>
            <a:xfrm>
              <a:off x="2267744" y="1340768"/>
              <a:ext cx="43924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Saint</a:t>
              </a:r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en-GB" sz="1400" b="1" baseline="0" dirty="0" err="1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Ninian’s</a:t>
              </a:r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 High School</a:t>
              </a:r>
            </a:p>
            <a:p>
              <a:pPr algn="ctr"/>
              <a:r>
                <a:rPr lang="en-GB" sz="1400" b="1" baseline="0" dirty="0" err="1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Kirkintilloch</a:t>
              </a:r>
              <a:endParaRPr lang="en-GB" sz="1400" b="1" baseline="0" dirty="0" smtClean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  <a:p>
              <a:pPr algn="ctr"/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www.st-ninians.e-dunbarton.sch.uk</a:t>
              </a:r>
            </a:p>
            <a:p>
              <a:pPr algn="ctr"/>
              <a:endParaRPr lang="en-GB" b="1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9269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7"/>
            <a:ext cx="4038600" cy="393403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7"/>
            <a:ext cx="4038600" cy="393403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11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21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22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11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1" name="Group 20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22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23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05800" cy="998984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19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20" name="Straight Connector 19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1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8" name="Group 27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29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30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18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0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7" name="Group 26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28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29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40768"/>
            <a:ext cx="2743200" cy="767682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80456"/>
            <a:ext cx="2743200" cy="4128864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180456"/>
            <a:ext cx="5111750" cy="4128864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21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22" name="Straight Connector 21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3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30" name="Group 29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31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32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16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17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500306"/>
            <a:ext cx="8229600" cy="38242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9E9FBB-5938-4549-9B31-DFF6D747BEDD}" type="datetimeFigureOut">
              <a:rPr lang="en-GB" smtClean="0"/>
              <a:pPr/>
              <a:t>10/09/2020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15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16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20" name="Picture 1" descr="Picture2"/>
            <p:cNvPicPr>
              <a:picLocks noChangeAspect="1" noChangeArrowheads="1"/>
            </p:cNvPicPr>
            <p:nvPr/>
          </p:nvPicPr>
          <p:blipFill>
            <a:blip r:embed="rId14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3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as.t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98884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GB" sz="5400" dirty="0" smtClean="0"/>
              <a:t>Parent Information Evening </a:t>
            </a:r>
            <a:br>
              <a:rPr lang="en-GB" sz="5400" dirty="0" smtClean="0"/>
            </a:br>
            <a:r>
              <a:rPr lang="en-GB" sz="5400" dirty="0" smtClean="0"/>
              <a:t>UCAS</a:t>
            </a:r>
            <a:endParaRPr lang="en-GB" sz="5400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1670" y="4071942"/>
            <a:ext cx="6400800" cy="1752600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sz="8000" dirty="0" smtClean="0"/>
              <a:t>2020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9077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Authorised staff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Applicants </a:t>
            </a:r>
            <a:r>
              <a:rPr lang="en-GB" dirty="0"/>
              <a:t>do not send </a:t>
            </a:r>
            <a:r>
              <a:rPr lang="en-GB" dirty="0" smtClean="0"/>
              <a:t>their application. </a:t>
            </a:r>
            <a:endParaRPr lang="en-GB" dirty="0"/>
          </a:p>
          <a:p>
            <a:r>
              <a:rPr lang="en-GB" dirty="0" smtClean="0"/>
              <a:t>Guidance </a:t>
            </a:r>
            <a:r>
              <a:rPr lang="en-GB" dirty="0"/>
              <a:t>teachers will meet with </a:t>
            </a:r>
            <a:r>
              <a:rPr lang="en-GB" dirty="0" smtClean="0"/>
              <a:t>applicants </a:t>
            </a:r>
            <a:r>
              <a:rPr lang="en-GB" dirty="0"/>
              <a:t>to discuss </a:t>
            </a:r>
            <a:r>
              <a:rPr lang="en-GB" dirty="0" smtClean="0"/>
              <a:t>their </a:t>
            </a:r>
            <a:r>
              <a:rPr lang="en-GB" dirty="0"/>
              <a:t>choices and personal statement.</a:t>
            </a:r>
          </a:p>
          <a:p>
            <a:r>
              <a:rPr lang="en-GB" dirty="0"/>
              <a:t>Once completed </a:t>
            </a:r>
            <a:r>
              <a:rPr lang="en-GB" dirty="0" smtClean="0"/>
              <a:t>the </a:t>
            </a:r>
            <a:r>
              <a:rPr lang="en-GB" dirty="0"/>
              <a:t>guidance teacher will send </a:t>
            </a:r>
            <a:r>
              <a:rPr lang="en-GB" dirty="0" smtClean="0"/>
              <a:t>the application.</a:t>
            </a:r>
          </a:p>
          <a:p>
            <a:pPr>
              <a:buNone/>
            </a:pPr>
            <a:r>
              <a:rPr lang="en-GB" dirty="0" smtClean="0"/>
              <a:t>N.B. It is the responsibility of the individual applicant to ensure all relevant information is included in this application form.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874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052736"/>
            <a:ext cx="8229600" cy="866360"/>
          </a:xfrm>
        </p:spPr>
        <p:txBody>
          <a:bodyPr/>
          <a:lstStyle/>
          <a:p>
            <a:r>
              <a:rPr lang="en-GB" dirty="0"/>
              <a:t>Deadlines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060848"/>
            <a:ext cx="5616624" cy="45828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400" dirty="0" smtClean="0"/>
              <a:t>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October </a:t>
            </a:r>
            <a:r>
              <a:rPr lang="en-GB" sz="2200" dirty="0" smtClean="0"/>
              <a:t>– </a:t>
            </a:r>
            <a:r>
              <a:rPr lang="en-GB" sz="2000" dirty="0" smtClean="0"/>
              <a:t>deadline for those applying to Music at a Conservatoire (</a:t>
            </a:r>
            <a:r>
              <a:rPr lang="en-GB" sz="2000" dirty="0" err="1" smtClean="0"/>
              <a:t>eg</a:t>
            </a:r>
            <a:r>
              <a:rPr lang="en-GB" sz="2000" dirty="0" smtClean="0"/>
              <a:t> RSC).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15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October </a:t>
            </a:r>
            <a:r>
              <a:rPr lang="en-GB" sz="2200" dirty="0" smtClean="0"/>
              <a:t>– </a:t>
            </a:r>
            <a:r>
              <a:rPr lang="en-GB" sz="2000" dirty="0" smtClean="0"/>
              <a:t>deadline for those applying to Oxford, Cambridge, Medicine, Dentistry or Veterinary Medicine.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15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January </a:t>
            </a:r>
            <a:r>
              <a:rPr lang="en-GB" sz="2200" dirty="0" smtClean="0"/>
              <a:t>- </a:t>
            </a:r>
            <a:r>
              <a:rPr lang="en-GB" sz="2000" dirty="0" smtClean="0"/>
              <a:t>for all other completed applications.</a:t>
            </a:r>
          </a:p>
          <a:p>
            <a:pPr>
              <a:lnSpc>
                <a:spcPct val="90000"/>
              </a:lnSpc>
            </a:pPr>
            <a:r>
              <a:rPr lang="en-GB" sz="2200" dirty="0" smtClean="0"/>
              <a:t>Cost </a:t>
            </a:r>
            <a:r>
              <a:rPr lang="en-GB" sz="2200" dirty="0"/>
              <a:t>- </a:t>
            </a:r>
            <a:r>
              <a:rPr lang="en-GB" sz="2200" dirty="0" smtClean="0"/>
              <a:t>£20 </a:t>
            </a:r>
            <a:r>
              <a:rPr lang="en-GB" sz="2200" dirty="0"/>
              <a:t>for one course; </a:t>
            </a:r>
            <a:r>
              <a:rPr lang="en-GB" sz="2200" dirty="0" smtClean="0"/>
              <a:t>£26 </a:t>
            </a:r>
            <a:r>
              <a:rPr lang="en-GB" sz="2200" dirty="0"/>
              <a:t>for more than one course – due </a:t>
            </a:r>
            <a:r>
              <a:rPr lang="en-GB" sz="2200" dirty="0" smtClean="0"/>
              <a:t>1st </a:t>
            </a:r>
            <a:r>
              <a:rPr lang="en-GB" sz="2200" dirty="0"/>
              <a:t>December – Cheques made payable to St. Ninian’s High School</a:t>
            </a:r>
            <a:r>
              <a:rPr lang="en-GB" sz="2200" dirty="0" smtClean="0"/>
              <a:t>. Applications will not be sent until payment is received by Mrs Bradley.</a:t>
            </a:r>
            <a:endParaRPr lang="en-GB" sz="2200" dirty="0"/>
          </a:p>
        </p:txBody>
      </p:sp>
      <p:pic>
        <p:nvPicPr>
          <p:cNvPr id="4" name="Picture 3" descr="deadline.jpg"/>
          <p:cNvPicPr>
            <a:picLocks noChangeAspect="1"/>
          </p:cNvPicPr>
          <p:nvPr/>
        </p:nvPicPr>
        <p:blipFill>
          <a:blip r:embed="rId2" cstate="print"/>
          <a:srcRect l="4688" t="5332" r="6249" b="12025"/>
          <a:stretch>
            <a:fillRect/>
          </a:stretch>
        </p:blipFill>
        <p:spPr>
          <a:xfrm>
            <a:off x="6072198" y="2357430"/>
            <a:ext cx="2714644" cy="221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14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Applicants will receive one of three responses from a university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Rejection</a:t>
            </a:r>
          </a:p>
          <a:p>
            <a:pPr lvl="1"/>
            <a:r>
              <a:rPr lang="en-GB" dirty="0" smtClean="0"/>
              <a:t>Conditional offer – specific grades must be achieved this year to secure access</a:t>
            </a:r>
          </a:p>
          <a:p>
            <a:pPr lvl="1"/>
            <a:r>
              <a:rPr lang="en-GB" dirty="0" smtClean="0"/>
              <a:t>Unconditional offer – all  requirements have already been met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Unconditional Offer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 the proviso that the courses being studied this year are completed (regardless of final grade)</a:t>
            </a:r>
          </a:p>
          <a:p>
            <a:r>
              <a:rPr lang="en-GB" dirty="0" smtClean="0"/>
              <a:t>Universities reserve the right to withdraw an offer</a:t>
            </a:r>
          </a:p>
          <a:p>
            <a:r>
              <a:rPr lang="en-GB" dirty="0" smtClean="0"/>
              <a:t>Parents of all pupils gaining unconditional offers will meet with head of S6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Widening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SIMD Quintile 1 and 2</a:t>
            </a:r>
          </a:p>
          <a:p>
            <a:r>
              <a:rPr lang="en-GB" dirty="0" smtClean="0"/>
              <a:t>Looked After Young People/ Care Experienced</a:t>
            </a:r>
          </a:p>
          <a:p>
            <a:r>
              <a:rPr lang="en-GB" dirty="0" smtClean="0"/>
              <a:t>Low progression secondary schools</a:t>
            </a:r>
          </a:p>
          <a:p>
            <a:endParaRPr lang="en-GB" dirty="0"/>
          </a:p>
          <a:p>
            <a:pPr lvl="1"/>
            <a:r>
              <a:rPr lang="en-GB" dirty="0" smtClean="0"/>
              <a:t>One grade reduction of one residual Higher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8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en-GB" dirty="0"/>
              <a:t>SIMD </a:t>
            </a:r>
            <a:r>
              <a:rPr lang="en-GB" dirty="0" smtClean="0"/>
              <a:t>https://www.strath.ac.uk/studywithus/wideningaccess</a:t>
            </a:r>
            <a:r>
              <a:rPr lang="en-GB" dirty="0"/>
              <a:t>/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3" t="28160" r="26392" b="5752"/>
          <a:stretch/>
        </p:blipFill>
        <p:spPr bwMode="auto">
          <a:xfrm>
            <a:off x="1475656" y="3068960"/>
            <a:ext cx="5616624" cy="341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4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Assessments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LNAT – National Admissions Test for Law – University of Glasgow – Testing begins 1</a:t>
            </a:r>
            <a:r>
              <a:rPr lang="en-GB" baseline="30000" dirty="0" smtClean="0"/>
              <a:t>st</a:t>
            </a:r>
            <a:r>
              <a:rPr lang="en-GB" dirty="0" smtClean="0"/>
              <a:t> September and you must have registered by 15</a:t>
            </a:r>
            <a:r>
              <a:rPr lang="en-GB" baseline="30000" dirty="0" smtClean="0"/>
              <a:t>th</a:t>
            </a:r>
            <a:r>
              <a:rPr lang="en-GB" dirty="0" smtClean="0"/>
              <a:t> January.</a:t>
            </a:r>
          </a:p>
          <a:p>
            <a:endParaRPr lang="en-GB" dirty="0"/>
          </a:p>
          <a:p>
            <a:r>
              <a:rPr lang="en-GB" dirty="0" smtClean="0"/>
              <a:t>UKCAT – Aptitude test for entry to study Medicine, Dentistry/ Veterinary Medicine – registration by 17</a:t>
            </a:r>
            <a:r>
              <a:rPr lang="en-GB" baseline="30000" dirty="0" smtClean="0"/>
              <a:t>th</a:t>
            </a:r>
            <a:r>
              <a:rPr lang="en-GB" dirty="0" smtClean="0"/>
              <a:t> September and assessment completed by 1</a:t>
            </a:r>
            <a:r>
              <a:rPr lang="en-GB" baseline="30000" dirty="0" smtClean="0"/>
              <a:t>ST</a:t>
            </a:r>
            <a:r>
              <a:rPr lang="en-GB" dirty="0" smtClean="0"/>
              <a:t>  October.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0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Information sheets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132856"/>
            <a:ext cx="7318596" cy="4439416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GB" sz="2400" dirty="0"/>
              <a:t>Cover sheet – Fill out what details you can on this sheet 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Registration – follow steps for successful registration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Application – follow steps for successful application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Personal Statement – follow steps for successful application.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Teachers reports (4 sheets) – fill out details at top of sheet.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UCAS user name and password (two copies) – fill out once completed registration.</a:t>
            </a:r>
          </a:p>
          <a:p>
            <a:pPr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dirty="0"/>
              <a:t>Hand back to your guidance teacher only the poly pocket containing your cover sheet, </a:t>
            </a:r>
            <a:r>
              <a:rPr lang="en-GB" sz="2400" b="1" dirty="0" smtClean="0"/>
              <a:t>UCAS code </a:t>
            </a:r>
            <a:r>
              <a:rPr lang="en-GB" sz="2400" b="1" dirty="0"/>
              <a:t>and password and four teacher reports.</a:t>
            </a:r>
          </a:p>
        </p:txBody>
      </p:sp>
    </p:spTree>
    <p:extLst>
      <p:ext uri="{BB962C8B-B14F-4D97-AF65-F5344CB8AC3E}">
        <p14:creationId xmlns:p14="http://schemas.microsoft.com/office/powerpoint/2010/main" val="244783741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Application to colleges is less time consuming than the UCAS system.</a:t>
            </a:r>
          </a:p>
          <a:p>
            <a:r>
              <a:rPr lang="en-GB" dirty="0" smtClean="0"/>
              <a:t>Applicants apply to the colleges directly about courses they wish to apply for.</a:t>
            </a:r>
          </a:p>
          <a:p>
            <a:r>
              <a:rPr lang="en-GB" dirty="0" smtClean="0"/>
              <a:t>Many colleges have application forms on line that can be sent direct to the department concerned.</a:t>
            </a:r>
          </a:p>
          <a:p>
            <a:r>
              <a:rPr lang="en-GB" dirty="0" smtClean="0"/>
              <a:t>There is normally no fee attached to application to colleges courses.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7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Colleges contd.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colleges are under as much strain as the universities.</a:t>
            </a:r>
          </a:p>
          <a:p>
            <a:r>
              <a:rPr lang="en-GB" dirty="0" smtClean="0"/>
              <a:t>Those interested in applying to courses should do so as early as possible </a:t>
            </a:r>
            <a:endParaRPr lang="en-GB" dirty="0"/>
          </a:p>
          <a:p>
            <a:r>
              <a:rPr lang="en-GB" dirty="0" smtClean="0"/>
              <a:t>Referee – this should be a guidance teacher. Please inform the guidance teacher if she/he has been put down as a reference.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7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UCAS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Managing applications to UK higher education </a:t>
            </a:r>
            <a:r>
              <a:rPr lang="en-GB" dirty="0" smtClean="0"/>
              <a:t>courses. 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More than half a million people wanting to study at a university or college use </a:t>
            </a:r>
            <a:r>
              <a:rPr lang="en-GB" dirty="0" smtClean="0"/>
              <a:t>these </a:t>
            </a:r>
            <a:r>
              <a:rPr lang="en-GB" dirty="0"/>
              <a:t>services each </a:t>
            </a:r>
            <a:r>
              <a:rPr lang="en-GB" dirty="0" smtClean="0"/>
              <a:t>year. 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Making informed </a:t>
            </a:r>
            <a:r>
              <a:rPr lang="en-GB" dirty="0" smtClean="0"/>
              <a:t>choices. 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Universities and colleges can admit students efficiently on an equal and fair </a:t>
            </a:r>
            <a:r>
              <a:rPr lang="en-GB" dirty="0" smtClean="0"/>
              <a:t>basis.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665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FAQ’s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Can my son/daughter apply for university and college courses?</a:t>
            </a:r>
          </a:p>
          <a:p>
            <a:pPr>
              <a:buNone/>
            </a:pPr>
            <a:r>
              <a:rPr lang="en-GB" dirty="0" smtClean="0"/>
              <a:t> - yes.</a:t>
            </a:r>
          </a:p>
          <a:p>
            <a:r>
              <a:rPr lang="en-GB" dirty="0" smtClean="0"/>
              <a:t>Will there be interviews for university/college?</a:t>
            </a:r>
          </a:p>
          <a:p>
            <a:pPr>
              <a:buNone/>
            </a:pPr>
            <a:r>
              <a:rPr lang="en-GB" dirty="0" smtClean="0"/>
              <a:t> - there are some courses which will invite the applicant to come for an interview or to produce a portfolio of work. Applicant’s are normally aware of this.</a:t>
            </a:r>
          </a:p>
          <a:p>
            <a:r>
              <a:rPr lang="en-GB" dirty="0" smtClean="0"/>
              <a:t>Will the school provide support for those going through an interview?</a:t>
            </a:r>
          </a:p>
          <a:p>
            <a:pPr>
              <a:buNone/>
            </a:pPr>
            <a:r>
              <a:rPr lang="en-GB" dirty="0" smtClean="0"/>
              <a:t> - Every help is given to those applying to university and college and advice will be given – including mock interviews, however, it must be noted that these are not always accurate reflections of what takes place on the day.</a:t>
            </a:r>
          </a:p>
        </p:txBody>
      </p:sp>
    </p:spTree>
    <p:extLst>
      <p:ext uri="{BB962C8B-B14F-4D97-AF65-F5344CB8AC3E}">
        <p14:creationId xmlns:p14="http://schemas.microsoft.com/office/powerpoint/2010/main" val="24161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FAQ’s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if my son/daughter fails to be successful in the application process?</a:t>
            </a:r>
          </a:p>
          <a:p>
            <a:pPr>
              <a:buFontTx/>
              <a:buChar char="-"/>
            </a:pPr>
            <a:r>
              <a:rPr lang="en-GB" dirty="0" smtClean="0"/>
              <a:t>They can proceed into UCAS extra or clearing.</a:t>
            </a:r>
          </a:p>
          <a:p>
            <a:r>
              <a:rPr lang="en-GB" dirty="0" smtClean="0"/>
              <a:t>What do the terms conditional or unconditional mean?</a:t>
            </a:r>
          </a:p>
          <a:p>
            <a:pPr>
              <a:buFontTx/>
              <a:buChar char="-"/>
            </a:pPr>
            <a:r>
              <a:rPr lang="en-GB" dirty="0" smtClean="0"/>
              <a:t>Unconditional offers mean that the applicant has been successful in their application and does not require to meet any target. N.B. the applicant should still try to meet a personal target.</a:t>
            </a:r>
          </a:p>
          <a:p>
            <a:pPr>
              <a:buFontTx/>
              <a:buChar char="-"/>
            </a:pPr>
            <a:r>
              <a:rPr lang="en-GB" dirty="0" smtClean="0"/>
              <a:t>Conditional offers mean that the applicant must meet a certain level in one or more subject – normally this must be exact.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7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3610744" cy="417650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Personal Research</a:t>
            </a:r>
          </a:p>
          <a:p>
            <a:r>
              <a:rPr lang="en-GB" dirty="0"/>
              <a:t>Decision to Apply</a:t>
            </a:r>
          </a:p>
          <a:p>
            <a:r>
              <a:rPr lang="en-GB" dirty="0"/>
              <a:t>Registration (online application)</a:t>
            </a:r>
          </a:p>
          <a:p>
            <a:r>
              <a:rPr lang="en-GB" dirty="0"/>
              <a:t>Checked by authorised staff member</a:t>
            </a:r>
          </a:p>
          <a:p>
            <a:r>
              <a:rPr lang="en-GB" dirty="0"/>
              <a:t>Application submitted to UCAS</a:t>
            </a:r>
          </a:p>
          <a:p>
            <a:r>
              <a:rPr lang="en-GB" dirty="0" smtClean="0"/>
              <a:t>Acceptance of offers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 descr="uca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357430"/>
            <a:ext cx="43815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50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Research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4543428" cy="4104496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Prospectuses</a:t>
            </a:r>
            <a:r>
              <a:rPr lang="en-GB" dirty="0" smtClean="0"/>
              <a:t> – </a:t>
            </a:r>
            <a:r>
              <a:rPr lang="en-GB" sz="2400" dirty="0" smtClean="0"/>
              <a:t>Pupils can have access to these from the school library or online.</a:t>
            </a:r>
          </a:p>
          <a:p>
            <a:r>
              <a:rPr lang="en-GB" sz="2400" b="1" dirty="0" smtClean="0"/>
              <a:t>University Open Days  </a:t>
            </a:r>
            <a:r>
              <a:rPr lang="en-GB" sz="2400" dirty="0" smtClean="0"/>
              <a:t>- Virtual this year</a:t>
            </a:r>
            <a:endParaRPr lang="en-GB" sz="2200" b="1" dirty="0"/>
          </a:p>
          <a:p>
            <a:r>
              <a:rPr lang="en-GB" b="1" dirty="0"/>
              <a:t>Advice and guidance services</a:t>
            </a:r>
            <a:r>
              <a:rPr lang="en-GB" dirty="0"/>
              <a:t>:</a:t>
            </a:r>
          </a:p>
          <a:p>
            <a:pPr marL="547688" indent="-411163">
              <a:buFont typeface="Wingdings" pitchFamily="2" charset="2"/>
              <a:buNone/>
            </a:pPr>
            <a:r>
              <a:rPr lang="en-GB" dirty="0"/>
              <a:t>   </a:t>
            </a:r>
            <a:r>
              <a:rPr lang="en-GB" sz="2400" dirty="0"/>
              <a:t>Guidance teachers, </a:t>
            </a:r>
            <a:r>
              <a:rPr lang="en-GB" sz="2400" dirty="0" smtClean="0"/>
              <a:t>Skills Development Scotland, </a:t>
            </a:r>
            <a:r>
              <a:rPr lang="en-GB" sz="2400" dirty="0"/>
              <a:t>Family</a:t>
            </a:r>
          </a:p>
          <a:p>
            <a:r>
              <a:rPr lang="en-GB" b="1" dirty="0" smtClean="0"/>
              <a:t>Websites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400" dirty="0" smtClean="0"/>
              <a:t>UCAS, Individual universities, Careers.</a:t>
            </a:r>
            <a:endParaRPr lang="en-GB" sz="2400" dirty="0"/>
          </a:p>
        </p:txBody>
      </p:sp>
      <p:pic>
        <p:nvPicPr>
          <p:cNvPr id="4" name="Picture 3" descr="ucas 2.jpg"/>
          <p:cNvPicPr>
            <a:picLocks noChangeAspect="1"/>
          </p:cNvPicPr>
          <p:nvPr/>
        </p:nvPicPr>
        <p:blipFill>
          <a:blip r:embed="rId2" cstate="print"/>
          <a:srcRect b="16922"/>
          <a:stretch>
            <a:fillRect/>
          </a:stretch>
        </p:blipFill>
        <p:spPr>
          <a:xfrm>
            <a:off x="5583178" y="2564904"/>
            <a:ext cx="3220450" cy="1285884"/>
          </a:xfrm>
          <a:prstGeom prst="rect">
            <a:avLst/>
          </a:prstGeom>
        </p:spPr>
      </p:pic>
      <p:pic>
        <p:nvPicPr>
          <p:cNvPr id="5" name="Picture 4" descr="ucas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4071942"/>
            <a:ext cx="849665" cy="899023"/>
          </a:xfrm>
          <a:prstGeom prst="rect">
            <a:avLst/>
          </a:prstGeom>
        </p:spPr>
      </p:pic>
      <p:pic>
        <p:nvPicPr>
          <p:cNvPr id="6" name="Picture 5" descr="ucas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5204138"/>
            <a:ext cx="1961643" cy="1022889"/>
          </a:xfrm>
          <a:prstGeom prst="rect">
            <a:avLst/>
          </a:prstGeom>
        </p:spPr>
      </p:pic>
      <p:pic>
        <p:nvPicPr>
          <p:cNvPr id="7" name="Picture 6" descr="glasgow un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8" y="4500570"/>
            <a:ext cx="1314446" cy="1692847"/>
          </a:xfrm>
          <a:prstGeom prst="rect">
            <a:avLst/>
          </a:prstGeom>
        </p:spPr>
      </p:pic>
      <p:pic>
        <p:nvPicPr>
          <p:cNvPr id="8" name="Picture 7" descr="strathclyd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12360" y="4051092"/>
            <a:ext cx="1153046" cy="115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591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Open Days 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Glasgow Caledonian University </a:t>
            </a:r>
            <a:r>
              <a:rPr lang="en-GB" dirty="0" smtClean="0"/>
              <a:t>–Saturday 3rd October 11am – 3pm (virtual register online)</a:t>
            </a:r>
            <a:endParaRPr lang="en-GB" b="1" dirty="0" smtClean="0"/>
          </a:p>
          <a:p>
            <a:r>
              <a:rPr lang="en-GB" b="1" dirty="0" smtClean="0"/>
              <a:t>University of Glasgow </a:t>
            </a:r>
            <a:r>
              <a:rPr lang="en-GB" dirty="0" smtClean="0"/>
              <a:t>– Saturday 24</a:t>
            </a:r>
            <a:r>
              <a:rPr lang="en-GB" baseline="30000" dirty="0" smtClean="0"/>
              <a:t>th</a:t>
            </a:r>
            <a:r>
              <a:rPr lang="en-GB" dirty="0" smtClean="0"/>
              <a:t> October 10 am - 3pm ( register online)</a:t>
            </a:r>
          </a:p>
          <a:p>
            <a:r>
              <a:rPr lang="en-GB" b="1" dirty="0" smtClean="0"/>
              <a:t>University of Strathclyde </a:t>
            </a:r>
            <a:r>
              <a:rPr lang="en-GB" dirty="0" smtClean="0"/>
              <a:t>– October 2020 (virtual register online)</a:t>
            </a:r>
          </a:p>
          <a:p>
            <a:r>
              <a:rPr lang="en-GB" b="1" dirty="0" smtClean="0"/>
              <a:t>University of the West of Scotland </a:t>
            </a:r>
          </a:p>
          <a:p>
            <a:pPr lvl="1"/>
            <a:r>
              <a:rPr lang="en-GB" dirty="0" smtClean="0"/>
              <a:t>Keep checking website for updates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9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Decision to Apply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Only </a:t>
            </a:r>
            <a:r>
              <a:rPr lang="en-GB" dirty="0" smtClean="0"/>
              <a:t>the young person </a:t>
            </a:r>
            <a:r>
              <a:rPr lang="en-GB" dirty="0"/>
              <a:t>can make the decision to </a:t>
            </a:r>
            <a:r>
              <a:rPr lang="en-GB" dirty="0" smtClean="0"/>
              <a:t>apply.</a:t>
            </a:r>
          </a:p>
          <a:p>
            <a:r>
              <a:rPr lang="en-GB" dirty="0" smtClean="0"/>
              <a:t>Applying to University is much more competitive than previous years.</a:t>
            </a:r>
          </a:p>
          <a:p>
            <a:pPr>
              <a:buFontTx/>
              <a:buChar char="-"/>
            </a:pPr>
            <a:r>
              <a:rPr lang="en-GB" sz="2400" dirty="0" smtClean="0"/>
              <a:t>Cut in university funding</a:t>
            </a:r>
          </a:p>
          <a:p>
            <a:pPr>
              <a:buFontTx/>
              <a:buChar char="-"/>
            </a:pPr>
            <a:r>
              <a:rPr lang="en-GB" sz="2400" dirty="0" smtClean="0"/>
              <a:t>Increased numbers in application</a:t>
            </a:r>
          </a:p>
          <a:p>
            <a:pPr>
              <a:buFontTx/>
              <a:buChar char="-"/>
            </a:pPr>
            <a:r>
              <a:rPr lang="en-GB" sz="2400" dirty="0" smtClean="0"/>
              <a:t>Universities have raised the entry requirements</a:t>
            </a:r>
            <a:endParaRPr lang="en-GB" sz="2400" dirty="0"/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www.ucas.tv</a:t>
            </a:r>
            <a:endParaRPr lang="en-GB" dirty="0" smtClean="0"/>
          </a:p>
          <a:p>
            <a:r>
              <a:rPr lang="en-GB" dirty="0" smtClean="0"/>
              <a:t>There should be adequate research carried out before making this decision.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11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Registration and Application</a:t>
            </a:r>
            <a:endParaRPr lang="en-GB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Registration is through an online application system</a:t>
            </a:r>
          </a:p>
          <a:p>
            <a:r>
              <a:rPr lang="en-GB" dirty="0"/>
              <a:t>Through registration </a:t>
            </a:r>
            <a:r>
              <a:rPr lang="en-GB" dirty="0" smtClean="0"/>
              <a:t>applicants </a:t>
            </a:r>
            <a:r>
              <a:rPr lang="en-GB" dirty="0"/>
              <a:t>are given a username and </a:t>
            </a:r>
            <a:r>
              <a:rPr lang="en-GB" dirty="0" smtClean="0"/>
              <a:t>password</a:t>
            </a:r>
            <a:r>
              <a:rPr lang="en-GB" sz="2400" dirty="0" smtClean="0"/>
              <a:t>.</a:t>
            </a:r>
            <a:endParaRPr lang="en-GB" sz="2400" dirty="0"/>
          </a:p>
          <a:p>
            <a:r>
              <a:rPr lang="en-GB" dirty="0"/>
              <a:t>Using </a:t>
            </a:r>
            <a:r>
              <a:rPr lang="en-GB" dirty="0" smtClean="0"/>
              <a:t>the </a:t>
            </a:r>
            <a:r>
              <a:rPr lang="en-GB" dirty="0"/>
              <a:t>username and password and buzzword (supplied by school) </a:t>
            </a:r>
            <a:r>
              <a:rPr lang="en-GB" dirty="0" smtClean="0"/>
              <a:t>applicants </a:t>
            </a:r>
            <a:r>
              <a:rPr lang="en-GB" dirty="0"/>
              <a:t>are ready to make </a:t>
            </a:r>
            <a:r>
              <a:rPr lang="en-GB" dirty="0" smtClean="0"/>
              <a:t>their </a:t>
            </a:r>
            <a:r>
              <a:rPr lang="en-GB" dirty="0"/>
              <a:t>application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Applicants will follow easy step by step procedures to fill out application. Relevant information is given by Mrs Bradley.</a:t>
            </a:r>
            <a:endParaRPr lang="en-GB" dirty="0"/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852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Personal statement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applicant’s  </a:t>
            </a:r>
            <a:r>
              <a:rPr lang="en-GB" dirty="0"/>
              <a:t>personal statement is the most important part of </a:t>
            </a:r>
            <a:r>
              <a:rPr lang="en-GB" dirty="0" smtClean="0"/>
              <a:t>their </a:t>
            </a:r>
            <a:r>
              <a:rPr lang="en-GB" dirty="0"/>
              <a:t>application.</a:t>
            </a:r>
          </a:p>
          <a:p>
            <a:r>
              <a:rPr lang="en-GB" dirty="0" smtClean="0"/>
              <a:t>A guidance sheet is provided by Mrs Bradley to assist in the completion of the personal statement</a:t>
            </a:r>
          </a:p>
          <a:p>
            <a:pPr>
              <a:buNone/>
            </a:pPr>
            <a:r>
              <a:rPr lang="en-GB" dirty="0" smtClean="0"/>
              <a:t>NB this sheet is for guidance only. Applicants must write the statement themselves.</a:t>
            </a:r>
            <a:endParaRPr lang="en-GB" dirty="0"/>
          </a:p>
          <a:p>
            <a:r>
              <a:rPr lang="en-GB" dirty="0"/>
              <a:t>Guidance staff will not give out predicted grade forms to your teachers until they have seen a first draft.</a:t>
            </a:r>
          </a:p>
        </p:txBody>
      </p:sp>
    </p:spTree>
    <p:extLst>
      <p:ext uri="{BB962C8B-B14F-4D97-AF65-F5344CB8AC3E}">
        <p14:creationId xmlns:p14="http://schemas.microsoft.com/office/powerpoint/2010/main" val="43139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statement contd.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2276872"/>
            <a:ext cx="5194920" cy="40324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The personal statement helps the applicant stand out in the selection process.</a:t>
            </a:r>
          </a:p>
          <a:p>
            <a:r>
              <a:rPr lang="en-GB" dirty="0" smtClean="0"/>
              <a:t>Applicants must ensure that they are selling themselves to the universities.</a:t>
            </a:r>
          </a:p>
          <a:p>
            <a:r>
              <a:rPr lang="en-GB" dirty="0" smtClean="0"/>
              <a:t>They must:</a:t>
            </a:r>
          </a:p>
          <a:p>
            <a:pPr>
              <a:buNone/>
            </a:pPr>
            <a:r>
              <a:rPr lang="en-GB" dirty="0" smtClean="0"/>
              <a:t> - include why they will be an asset to the course/university;</a:t>
            </a:r>
          </a:p>
          <a:p>
            <a:pPr>
              <a:buNone/>
            </a:pPr>
            <a:r>
              <a:rPr lang="en-GB" dirty="0" smtClean="0"/>
              <a:t> - demonstrate why they want to do this course;</a:t>
            </a:r>
          </a:p>
          <a:p>
            <a:pPr>
              <a:buNone/>
            </a:pPr>
            <a:r>
              <a:rPr lang="en-GB" dirty="0" smtClean="0"/>
              <a:t> - talk about positions of responsibility;</a:t>
            </a:r>
          </a:p>
          <a:p>
            <a:pPr>
              <a:buNone/>
            </a:pPr>
            <a:r>
              <a:rPr lang="en-GB" dirty="0" smtClean="0"/>
              <a:t> - demonstrate their talents and skills.</a:t>
            </a:r>
          </a:p>
        </p:txBody>
      </p:sp>
      <p:pic>
        <p:nvPicPr>
          <p:cNvPr id="4" name="Picture 3" descr="personal st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636912"/>
            <a:ext cx="283845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54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838</TotalTime>
  <Words>1135</Words>
  <Application>Microsoft Office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Black</vt:lpstr>
      <vt:lpstr>Book Antiqua</vt:lpstr>
      <vt:lpstr>Calibri</vt:lpstr>
      <vt:lpstr>Lucida Sans</vt:lpstr>
      <vt:lpstr>Wingdings</vt:lpstr>
      <vt:lpstr>Wingdings 2</vt:lpstr>
      <vt:lpstr>Flow</vt:lpstr>
      <vt:lpstr>Parent Information Evening  UCAS</vt:lpstr>
      <vt:lpstr>Purpose of UCAS</vt:lpstr>
      <vt:lpstr>Process</vt:lpstr>
      <vt:lpstr>Personal Research</vt:lpstr>
      <vt:lpstr>Local Open Days 2020</vt:lpstr>
      <vt:lpstr>Decision to Apply</vt:lpstr>
      <vt:lpstr>Registration and Application</vt:lpstr>
      <vt:lpstr>Personal statement</vt:lpstr>
      <vt:lpstr>Personal statement contd.</vt:lpstr>
      <vt:lpstr>Authorised staff</vt:lpstr>
      <vt:lpstr>Deadlines</vt:lpstr>
      <vt:lpstr>Offers</vt:lpstr>
      <vt:lpstr>Unconditional Offer </vt:lpstr>
      <vt:lpstr>Widening Access</vt:lpstr>
      <vt:lpstr>SIMD https://www.strath.ac.uk/studywithus/wideningaccess/</vt:lpstr>
      <vt:lpstr>Other Assessments</vt:lpstr>
      <vt:lpstr>Information sheets</vt:lpstr>
      <vt:lpstr>Colleges</vt:lpstr>
      <vt:lpstr>Colleges contd.</vt:lpstr>
      <vt:lpstr>FAQ’s</vt:lpstr>
      <vt:lpstr>FAQ’s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</dc:creator>
  <cp:lastModifiedBy>016smcgarry</cp:lastModifiedBy>
  <cp:revision>73</cp:revision>
  <cp:lastPrinted>2018-08-27T15:44:24Z</cp:lastPrinted>
  <dcterms:created xsi:type="dcterms:W3CDTF">2013-05-08T18:03:52Z</dcterms:created>
  <dcterms:modified xsi:type="dcterms:W3CDTF">2020-09-10T11:18:24Z</dcterms:modified>
</cp:coreProperties>
</file>