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5" r:id="rId2"/>
  </p:sldMasterIdLst>
  <p:notesMasterIdLst>
    <p:notesMasterId r:id="rId38"/>
  </p:notesMasterIdLst>
  <p:handoutMasterIdLst>
    <p:handoutMasterId r:id="rId39"/>
  </p:handoutMasterIdLst>
  <p:sldIdLst>
    <p:sldId id="259" r:id="rId3"/>
    <p:sldId id="295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297" r:id="rId17"/>
    <p:sldId id="348" r:id="rId18"/>
    <p:sldId id="274" r:id="rId19"/>
    <p:sldId id="319" r:id="rId20"/>
    <p:sldId id="320" r:id="rId21"/>
    <p:sldId id="321" r:id="rId22"/>
    <p:sldId id="322" r:id="rId23"/>
    <p:sldId id="277" r:id="rId24"/>
    <p:sldId id="298" r:id="rId25"/>
    <p:sldId id="299" r:id="rId26"/>
    <p:sldId id="301" r:id="rId27"/>
    <p:sldId id="302" r:id="rId28"/>
    <p:sldId id="303" r:id="rId29"/>
    <p:sldId id="300" r:id="rId30"/>
    <p:sldId id="305" r:id="rId31"/>
    <p:sldId id="267" r:id="rId32"/>
    <p:sldId id="260" r:id="rId33"/>
    <p:sldId id="276" r:id="rId34"/>
    <p:sldId id="324" r:id="rId35"/>
    <p:sldId id="326" r:id="rId36"/>
    <p:sldId id="261" r:id="rId37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FBF50B"/>
    <a:srgbClr val="E9900D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0615" autoAdjust="0"/>
  </p:normalViewPr>
  <p:slideViewPr>
    <p:cSldViewPr>
      <p:cViewPr varScale="1">
        <p:scale>
          <a:sx n="61" d="100"/>
          <a:sy n="61" d="100"/>
        </p:scale>
        <p:origin x="109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E5536-C8D3-46D0-8330-ABB1B1BC493A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B5D5522-BAD2-4870-AA96-2499ED899460}">
      <dgm:prSet phldrT="[Text]"/>
      <dgm:spPr>
        <a:solidFill>
          <a:schemeClr val="accent1"/>
        </a:solidFill>
        <a:effectLst>
          <a:outerShdw blurRad="50800" dist="38100" dir="2700000" algn="tl" rotWithShape="0">
            <a:schemeClr val="bg1">
              <a:alpha val="40000"/>
            </a:schemeClr>
          </a:outerShdw>
        </a:effectLst>
      </dgm:spPr>
      <dgm:t>
        <a:bodyPr/>
        <a:lstStyle/>
        <a:p>
          <a:r>
            <a:rPr lang="en-GB" dirty="0"/>
            <a:t>Your ongoing work in college and on placement means you gain your FA</a:t>
          </a:r>
        </a:p>
      </dgm:t>
    </dgm:pt>
    <dgm:pt modelId="{176CC99A-C687-4DAE-9504-EE36CCD96B1C}" type="parTrans" cxnId="{5D6C28E4-55A8-446D-BD35-64CC3252A665}">
      <dgm:prSet/>
      <dgm:spPr/>
      <dgm:t>
        <a:bodyPr/>
        <a:lstStyle/>
        <a:p>
          <a:endParaRPr lang="en-GB"/>
        </a:p>
      </dgm:t>
    </dgm:pt>
    <dgm:pt modelId="{88B31B8C-4DB0-4DAF-BB8B-A806B08F5CF3}" type="sibTrans" cxnId="{5D6C28E4-55A8-446D-BD35-64CC3252A665}">
      <dgm:prSet/>
      <dgm:spPr/>
      <dgm:t>
        <a:bodyPr/>
        <a:lstStyle/>
        <a:p>
          <a:endParaRPr lang="en-GB"/>
        </a:p>
      </dgm:t>
    </dgm:pt>
    <dgm:pt modelId="{B5EFC5C6-53A1-40AE-84F6-FBE7E7C4A773}">
      <dgm:prSet phldrT="[Text]"/>
      <dgm:spPr>
        <a:solidFill>
          <a:schemeClr val="accent1"/>
        </a:solidFill>
        <a:effectLst>
          <a:outerShdw blurRad="50800" dist="38100" dir="2700000" algn="tl" rotWithShape="0">
            <a:schemeClr val="bg1">
              <a:alpha val="40000"/>
            </a:schemeClr>
          </a:outerShdw>
        </a:effectLst>
      </dgm:spPr>
      <dgm:t>
        <a:bodyPr/>
        <a:lstStyle/>
        <a:p>
          <a:r>
            <a:rPr lang="en-GB" dirty="0"/>
            <a:t>5</a:t>
          </a:r>
          <a:r>
            <a:rPr lang="en-GB" baseline="30000" dirty="0"/>
            <a:t>th</a:t>
          </a:r>
          <a:r>
            <a:rPr lang="en-GB" dirty="0"/>
            <a:t> year student?</a:t>
          </a:r>
        </a:p>
        <a:p>
          <a:endParaRPr lang="en-GB" dirty="0"/>
        </a:p>
        <a:p>
          <a:r>
            <a:rPr lang="en-GB" dirty="0"/>
            <a:t>You attend college 2 half days per week on Tuesday and Thursday afternoons</a:t>
          </a:r>
        </a:p>
      </dgm:t>
    </dgm:pt>
    <dgm:pt modelId="{A0291FAD-C62B-4849-AE6A-14BC4F5FBB57}" type="parTrans" cxnId="{EFF2E8CA-8B41-41F8-8D9F-96CADCD456FF}">
      <dgm:prSet/>
      <dgm:spPr/>
      <dgm:t>
        <a:bodyPr/>
        <a:lstStyle/>
        <a:p>
          <a:endParaRPr lang="en-GB"/>
        </a:p>
      </dgm:t>
    </dgm:pt>
    <dgm:pt modelId="{2F7B0656-E0B3-42C3-9257-2A5DA25C92D4}" type="sibTrans" cxnId="{EFF2E8CA-8B41-41F8-8D9F-96CADCD456FF}">
      <dgm:prSet/>
      <dgm:spPr/>
      <dgm:t>
        <a:bodyPr/>
        <a:lstStyle/>
        <a:p>
          <a:endParaRPr lang="en-GB"/>
        </a:p>
      </dgm:t>
    </dgm:pt>
    <dgm:pt modelId="{E87D7588-50F6-48E2-8527-A47BBE73E379}">
      <dgm:prSet phldrT="[Text]"/>
      <dgm:spPr>
        <a:solidFill>
          <a:schemeClr val="accent1"/>
        </a:solidFill>
        <a:effectLst>
          <a:outerShdw blurRad="50800" dist="38100" dir="2700000" algn="tl" rotWithShape="0">
            <a:schemeClr val="bg1">
              <a:alpha val="40000"/>
            </a:schemeClr>
          </a:outerShdw>
        </a:effectLst>
      </dgm:spPr>
      <dgm:t>
        <a:bodyPr/>
        <a:lstStyle/>
        <a:p>
          <a:r>
            <a:rPr lang="en-GB" dirty="0"/>
            <a:t>6</a:t>
          </a:r>
          <a:r>
            <a:rPr lang="en-GB" baseline="30000" dirty="0"/>
            <a:t>th</a:t>
          </a:r>
          <a:r>
            <a:rPr lang="en-GB" dirty="0"/>
            <a:t> year?  </a:t>
          </a:r>
        </a:p>
        <a:p>
          <a:endParaRPr lang="en-GB" dirty="0"/>
        </a:p>
        <a:p>
          <a:r>
            <a:rPr lang="en-GB" dirty="0"/>
            <a:t>You attend 2 full days per week on Tuesdays and Thursdays.</a:t>
          </a:r>
        </a:p>
      </dgm:t>
    </dgm:pt>
    <dgm:pt modelId="{5B1CAC1D-3D9D-446F-9435-9FB67EAFBF85}" type="parTrans" cxnId="{FA0F4712-2E71-47DC-A5F2-8B7043C23973}">
      <dgm:prSet/>
      <dgm:spPr/>
      <dgm:t>
        <a:bodyPr/>
        <a:lstStyle/>
        <a:p>
          <a:endParaRPr lang="en-GB"/>
        </a:p>
      </dgm:t>
    </dgm:pt>
    <dgm:pt modelId="{B9AC47A6-D273-4EF1-B3A5-94E89AD85C1D}" type="sibTrans" cxnId="{FA0F4712-2E71-47DC-A5F2-8B7043C23973}">
      <dgm:prSet/>
      <dgm:spPr/>
      <dgm:t>
        <a:bodyPr/>
        <a:lstStyle/>
        <a:p>
          <a:endParaRPr lang="en-GB"/>
        </a:p>
      </dgm:t>
    </dgm:pt>
    <dgm:pt modelId="{C15452CD-A929-4EFC-8BCD-D33F2DE5C4AE}">
      <dgm:prSet phldrT="[Text]"/>
      <dgm:spPr>
        <a:solidFill>
          <a:schemeClr val="accent1"/>
        </a:solidFill>
        <a:effectLst>
          <a:outerShdw blurRad="50800" dist="38100" dir="2700000" algn="tl" rotWithShape="0">
            <a:schemeClr val="bg1">
              <a:alpha val="40000"/>
            </a:schemeClr>
          </a:outerShdw>
        </a:effectLst>
      </dgm:spPr>
      <dgm:t>
        <a:bodyPr/>
        <a:lstStyle/>
        <a:p>
          <a:r>
            <a:rPr lang="en-GB" dirty="0"/>
            <a:t>In the 2</a:t>
          </a:r>
          <a:r>
            <a:rPr lang="en-GB" baseline="30000" dirty="0"/>
            <a:t>nd</a:t>
          </a:r>
          <a:r>
            <a:rPr lang="en-GB" dirty="0"/>
            <a:t> year of your FA, you will split your days between college and work placement.  If choosing a 1-year Engineering course, you can be out of school 3 days per week</a:t>
          </a:r>
        </a:p>
      </dgm:t>
    </dgm:pt>
    <dgm:pt modelId="{DC90F43B-B042-44EA-A3A5-4DA6F9D99DE7}" type="parTrans" cxnId="{0C231A5B-C467-480F-90C6-51C9185B2E86}">
      <dgm:prSet/>
      <dgm:spPr/>
      <dgm:t>
        <a:bodyPr/>
        <a:lstStyle/>
        <a:p>
          <a:endParaRPr lang="en-GB"/>
        </a:p>
      </dgm:t>
    </dgm:pt>
    <dgm:pt modelId="{C07D02AC-490B-40D3-B024-9F0F934B1310}" type="sibTrans" cxnId="{0C231A5B-C467-480F-90C6-51C9185B2E86}">
      <dgm:prSet/>
      <dgm:spPr/>
      <dgm:t>
        <a:bodyPr/>
        <a:lstStyle/>
        <a:p>
          <a:endParaRPr lang="en-GB"/>
        </a:p>
      </dgm:t>
    </dgm:pt>
    <dgm:pt modelId="{4DF24F96-9E55-452D-A2E7-51080E1A14C3}" type="pres">
      <dgm:prSet presAssocID="{0BDE5536-C8D3-46D0-8330-ABB1B1BC493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0BFE70-A7B3-4137-AC29-65A9E873D012}" type="pres">
      <dgm:prSet presAssocID="{AB5D5522-BAD2-4870-AA96-2499ED899460}" presName="centerShape" presStyleLbl="node0" presStyleIdx="0" presStyleCnt="1"/>
      <dgm:spPr/>
      <dgm:t>
        <a:bodyPr/>
        <a:lstStyle/>
        <a:p>
          <a:endParaRPr lang="en-US"/>
        </a:p>
      </dgm:t>
    </dgm:pt>
    <dgm:pt modelId="{75A98273-324D-4A44-A496-ABFD345D7727}" type="pres">
      <dgm:prSet presAssocID="{A0291FAD-C62B-4849-AE6A-14BC4F5FBB5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A411E112-2C90-49EF-9D5F-B912056CC95A}" type="pres">
      <dgm:prSet presAssocID="{B5EFC5C6-53A1-40AE-84F6-FBE7E7C4A7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DE3EC-4A33-4E86-BD93-2841EFBDD72D}" type="pres">
      <dgm:prSet presAssocID="{5B1CAC1D-3D9D-446F-9435-9FB67EAFBF85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1006EE0-1274-4ECC-865B-C9AB6D5DF6EB}" type="pres">
      <dgm:prSet presAssocID="{E87D7588-50F6-48E2-8527-A47BBE73E3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F9C08-1B0B-4B2E-AEB0-17075DEB419D}" type="pres">
      <dgm:prSet presAssocID="{DC90F43B-B042-44EA-A3A5-4DA6F9D99DE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08C13E58-A750-4AD0-833B-9EF8FEE20BD1}" type="pres">
      <dgm:prSet presAssocID="{C15452CD-A929-4EFC-8BCD-D33F2DE5C4A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0F4712-2E71-47DC-A5F2-8B7043C23973}" srcId="{AB5D5522-BAD2-4870-AA96-2499ED899460}" destId="{E87D7588-50F6-48E2-8527-A47BBE73E379}" srcOrd="1" destOrd="0" parTransId="{5B1CAC1D-3D9D-446F-9435-9FB67EAFBF85}" sibTransId="{B9AC47A6-D273-4EF1-B3A5-94E89AD85C1D}"/>
    <dgm:cxn modelId="{722FFE4C-AE6F-4A3B-9D07-AC25FA2C391D}" type="presOf" srcId="{DC90F43B-B042-44EA-A3A5-4DA6F9D99DE7}" destId="{CD4F9C08-1B0B-4B2E-AEB0-17075DEB419D}" srcOrd="0" destOrd="0" presId="urn:microsoft.com/office/officeart/2005/8/layout/radial4"/>
    <dgm:cxn modelId="{3CB66834-1275-4862-BB68-55F3F4719698}" type="presOf" srcId="{0BDE5536-C8D3-46D0-8330-ABB1B1BC493A}" destId="{4DF24F96-9E55-452D-A2E7-51080E1A14C3}" srcOrd="0" destOrd="0" presId="urn:microsoft.com/office/officeart/2005/8/layout/radial4"/>
    <dgm:cxn modelId="{41620132-F8E5-45C0-8D4D-7F6D4611A839}" type="presOf" srcId="{5B1CAC1D-3D9D-446F-9435-9FB67EAFBF85}" destId="{325DE3EC-4A33-4E86-BD93-2841EFBDD72D}" srcOrd="0" destOrd="0" presId="urn:microsoft.com/office/officeart/2005/8/layout/radial4"/>
    <dgm:cxn modelId="{5D6C28E4-55A8-446D-BD35-64CC3252A665}" srcId="{0BDE5536-C8D3-46D0-8330-ABB1B1BC493A}" destId="{AB5D5522-BAD2-4870-AA96-2499ED899460}" srcOrd="0" destOrd="0" parTransId="{176CC99A-C687-4DAE-9504-EE36CCD96B1C}" sibTransId="{88B31B8C-4DB0-4DAF-BB8B-A806B08F5CF3}"/>
    <dgm:cxn modelId="{BBEDB3BC-B003-44FE-A151-8279DDC29083}" type="presOf" srcId="{A0291FAD-C62B-4849-AE6A-14BC4F5FBB57}" destId="{75A98273-324D-4A44-A496-ABFD345D7727}" srcOrd="0" destOrd="0" presId="urn:microsoft.com/office/officeart/2005/8/layout/radial4"/>
    <dgm:cxn modelId="{A1E030F8-C088-4503-9A2E-DE8211CE8A1C}" type="presOf" srcId="{C15452CD-A929-4EFC-8BCD-D33F2DE5C4AE}" destId="{08C13E58-A750-4AD0-833B-9EF8FEE20BD1}" srcOrd="0" destOrd="0" presId="urn:microsoft.com/office/officeart/2005/8/layout/radial4"/>
    <dgm:cxn modelId="{B663F618-7E23-4B6F-A43D-E29135596A2E}" type="presOf" srcId="{AB5D5522-BAD2-4870-AA96-2499ED899460}" destId="{920BFE70-A7B3-4137-AC29-65A9E873D012}" srcOrd="0" destOrd="0" presId="urn:microsoft.com/office/officeart/2005/8/layout/radial4"/>
    <dgm:cxn modelId="{DCE79552-23F9-4F59-A68C-491E303EDC33}" type="presOf" srcId="{E87D7588-50F6-48E2-8527-A47BBE73E379}" destId="{41006EE0-1274-4ECC-865B-C9AB6D5DF6EB}" srcOrd="0" destOrd="0" presId="urn:microsoft.com/office/officeart/2005/8/layout/radial4"/>
    <dgm:cxn modelId="{0C231A5B-C467-480F-90C6-51C9185B2E86}" srcId="{AB5D5522-BAD2-4870-AA96-2499ED899460}" destId="{C15452CD-A929-4EFC-8BCD-D33F2DE5C4AE}" srcOrd="2" destOrd="0" parTransId="{DC90F43B-B042-44EA-A3A5-4DA6F9D99DE7}" sibTransId="{C07D02AC-490B-40D3-B024-9F0F934B1310}"/>
    <dgm:cxn modelId="{EFF2E8CA-8B41-41F8-8D9F-96CADCD456FF}" srcId="{AB5D5522-BAD2-4870-AA96-2499ED899460}" destId="{B5EFC5C6-53A1-40AE-84F6-FBE7E7C4A773}" srcOrd="0" destOrd="0" parTransId="{A0291FAD-C62B-4849-AE6A-14BC4F5FBB57}" sibTransId="{2F7B0656-E0B3-42C3-9257-2A5DA25C92D4}"/>
    <dgm:cxn modelId="{F2F2CAA6-4F3C-41B5-93C6-B80321B62243}" type="presOf" srcId="{B5EFC5C6-53A1-40AE-84F6-FBE7E7C4A773}" destId="{A411E112-2C90-49EF-9D5F-B912056CC95A}" srcOrd="0" destOrd="0" presId="urn:microsoft.com/office/officeart/2005/8/layout/radial4"/>
    <dgm:cxn modelId="{F92E4974-9767-4AD2-84E5-12D78E9C6140}" type="presParOf" srcId="{4DF24F96-9E55-452D-A2E7-51080E1A14C3}" destId="{920BFE70-A7B3-4137-AC29-65A9E873D012}" srcOrd="0" destOrd="0" presId="urn:microsoft.com/office/officeart/2005/8/layout/radial4"/>
    <dgm:cxn modelId="{A873F4CB-396F-4AFA-ADE3-225F75332178}" type="presParOf" srcId="{4DF24F96-9E55-452D-A2E7-51080E1A14C3}" destId="{75A98273-324D-4A44-A496-ABFD345D7727}" srcOrd="1" destOrd="0" presId="urn:microsoft.com/office/officeart/2005/8/layout/radial4"/>
    <dgm:cxn modelId="{8352BB39-1B0D-4639-BF8F-9CA726BB823E}" type="presParOf" srcId="{4DF24F96-9E55-452D-A2E7-51080E1A14C3}" destId="{A411E112-2C90-49EF-9D5F-B912056CC95A}" srcOrd="2" destOrd="0" presId="urn:microsoft.com/office/officeart/2005/8/layout/radial4"/>
    <dgm:cxn modelId="{C36ED8A0-093B-4814-ADF2-D79C8FCB8BA6}" type="presParOf" srcId="{4DF24F96-9E55-452D-A2E7-51080E1A14C3}" destId="{325DE3EC-4A33-4E86-BD93-2841EFBDD72D}" srcOrd="3" destOrd="0" presId="urn:microsoft.com/office/officeart/2005/8/layout/radial4"/>
    <dgm:cxn modelId="{E049C59D-7AA5-4FD4-8794-917B66F88661}" type="presParOf" srcId="{4DF24F96-9E55-452D-A2E7-51080E1A14C3}" destId="{41006EE0-1274-4ECC-865B-C9AB6D5DF6EB}" srcOrd="4" destOrd="0" presId="urn:microsoft.com/office/officeart/2005/8/layout/radial4"/>
    <dgm:cxn modelId="{0BBCBB4B-0FC5-4028-A185-C5ADB5613421}" type="presParOf" srcId="{4DF24F96-9E55-452D-A2E7-51080E1A14C3}" destId="{CD4F9C08-1B0B-4B2E-AEB0-17075DEB419D}" srcOrd="5" destOrd="0" presId="urn:microsoft.com/office/officeart/2005/8/layout/radial4"/>
    <dgm:cxn modelId="{1F1F30C2-FA2F-4BBB-B205-A817BB8D728D}" type="presParOf" srcId="{4DF24F96-9E55-452D-A2E7-51080E1A14C3}" destId="{08C13E58-A750-4AD0-833B-9EF8FEE20BD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6419E-711A-4835-89F6-67465713168A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C55D397B-B051-478D-A369-BFF645AECC89}">
      <dgm:prSet phldrT="[Text]" custT="1"/>
      <dgm:spPr/>
      <dgm:t>
        <a:bodyPr/>
        <a:lstStyle/>
        <a:p>
          <a:r>
            <a:rPr lang="en-GB" sz="2800" dirty="0"/>
            <a:t>S4</a:t>
          </a:r>
        </a:p>
        <a:p>
          <a:r>
            <a:rPr lang="en-GB" sz="2000" dirty="0"/>
            <a:t>7 subjects</a:t>
          </a:r>
        </a:p>
        <a:p>
          <a:r>
            <a:rPr lang="en-GB" sz="2000" dirty="0"/>
            <a:t>National 3</a:t>
          </a:r>
        </a:p>
        <a:p>
          <a:r>
            <a:rPr lang="en-GB" sz="2000" dirty="0"/>
            <a:t>National 4</a:t>
          </a:r>
        </a:p>
        <a:p>
          <a:r>
            <a:rPr lang="en-GB" sz="2000" dirty="0"/>
            <a:t>National 5</a:t>
          </a:r>
        </a:p>
      </dgm:t>
    </dgm:pt>
    <dgm:pt modelId="{F26D9928-8D0A-469E-8976-89C68BB0D670}" type="parTrans" cxnId="{900F36C6-651B-474F-9BF0-6493991C1881}">
      <dgm:prSet/>
      <dgm:spPr/>
      <dgm:t>
        <a:bodyPr/>
        <a:lstStyle/>
        <a:p>
          <a:endParaRPr lang="en-GB"/>
        </a:p>
      </dgm:t>
    </dgm:pt>
    <dgm:pt modelId="{124079CA-34DC-4351-8FC2-D2C88F923B7A}" type="sibTrans" cxnId="{900F36C6-651B-474F-9BF0-6493991C1881}">
      <dgm:prSet/>
      <dgm:spPr/>
      <dgm:t>
        <a:bodyPr/>
        <a:lstStyle/>
        <a:p>
          <a:endParaRPr lang="en-GB"/>
        </a:p>
      </dgm:t>
    </dgm:pt>
    <dgm:pt modelId="{452E7896-146C-40BA-AE7A-81A4F41A799C}">
      <dgm:prSet phldrT="[Text]"/>
      <dgm:spPr/>
      <dgm:t>
        <a:bodyPr/>
        <a:lstStyle/>
        <a:p>
          <a:r>
            <a:rPr lang="en-GB" dirty="0"/>
            <a:t>S6</a:t>
          </a:r>
        </a:p>
        <a:p>
          <a:r>
            <a:rPr lang="en-GB" dirty="0"/>
            <a:t>Up to 5 subjects</a:t>
          </a:r>
        </a:p>
        <a:p>
          <a:r>
            <a:rPr lang="en-GB" dirty="0"/>
            <a:t>NPA</a:t>
          </a:r>
        </a:p>
        <a:p>
          <a:r>
            <a:rPr lang="en-GB" dirty="0"/>
            <a:t>National 5</a:t>
          </a:r>
        </a:p>
        <a:p>
          <a:r>
            <a:rPr lang="en-GB" dirty="0"/>
            <a:t>Higher</a:t>
          </a:r>
        </a:p>
        <a:p>
          <a:r>
            <a:rPr lang="en-GB" dirty="0"/>
            <a:t>Advanced Higher</a:t>
          </a:r>
        </a:p>
        <a:p>
          <a:r>
            <a:rPr lang="en-GB" dirty="0"/>
            <a:t>Wider Achievements</a:t>
          </a:r>
        </a:p>
      </dgm:t>
    </dgm:pt>
    <dgm:pt modelId="{60EC9432-2861-42D9-9B2C-1652C3BC76F3}" type="parTrans" cxnId="{CBCB2DCC-1D54-492F-816B-6488B06A63D6}">
      <dgm:prSet/>
      <dgm:spPr/>
      <dgm:t>
        <a:bodyPr/>
        <a:lstStyle/>
        <a:p>
          <a:endParaRPr lang="en-GB"/>
        </a:p>
      </dgm:t>
    </dgm:pt>
    <dgm:pt modelId="{75027A32-1A19-4D3C-9FEA-D45C9721066D}" type="sibTrans" cxnId="{CBCB2DCC-1D54-492F-816B-6488B06A63D6}">
      <dgm:prSet/>
      <dgm:spPr/>
      <dgm:t>
        <a:bodyPr/>
        <a:lstStyle/>
        <a:p>
          <a:endParaRPr lang="en-GB"/>
        </a:p>
      </dgm:t>
    </dgm:pt>
    <dgm:pt modelId="{7A19559B-6AB3-4804-96C6-CD2D869FB9FE}">
      <dgm:prSet phldrT="[Text]" custT="1"/>
      <dgm:spPr/>
      <dgm:t>
        <a:bodyPr/>
        <a:lstStyle/>
        <a:p>
          <a:r>
            <a:rPr lang="en-GB" sz="1800" dirty="0"/>
            <a:t>S5</a:t>
          </a:r>
        </a:p>
        <a:p>
          <a:r>
            <a:rPr lang="en-GB" sz="1800" dirty="0"/>
            <a:t>Up to 5 subjects</a:t>
          </a:r>
        </a:p>
        <a:p>
          <a:r>
            <a:rPr lang="en-GB" sz="1800" dirty="0"/>
            <a:t>NPA</a:t>
          </a:r>
        </a:p>
        <a:p>
          <a:r>
            <a:rPr lang="en-GB" sz="1800" dirty="0"/>
            <a:t>National 4</a:t>
          </a:r>
        </a:p>
        <a:p>
          <a:r>
            <a:rPr lang="en-GB" sz="1800" dirty="0"/>
            <a:t>National 5</a:t>
          </a:r>
        </a:p>
        <a:p>
          <a:r>
            <a:rPr lang="en-GB" sz="1800" dirty="0"/>
            <a:t>Higher</a:t>
          </a:r>
        </a:p>
        <a:p>
          <a:r>
            <a:rPr lang="en-GB" sz="1800" dirty="0"/>
            <a:t>Advanced Higher</a:t>
          </a:r>
        </a:p>
        <a:p>
          <a:r>
            <a:rPr lang="en-GB" sz="1800" dirty="0"/>
            <a:t>Wider Achievements</a:t>
          </a:r>
        </a:p>
      </dgm:t>
    </dgm:pt>
    <dgm:pt modelId="{2A94E59E-310E-45C2-8518-37B5DD8831A7}" type="parTrans" cxnId="{609AE58A-E3B1-46E6-9CFC-4B9910DEAE46}">
      <dgm:prSet/>
      <dgm:spPr/>
      <dgm:t>
        <a:bodyPr/>
        <a:lstStyle/>
        <a:p>
          <a:endParaRPr lang="en-GB"/>
        </a:p>
      </dgm:t>
    </dgm:pt>
    <dgm:pt modelId="{0375077A-CA8B-41D5-9709-61D2F6651F97}" type="sibTrans" cxnId="{609AE58A-E3B1-46E6-9CFC-4B9910DEAE46}">
      <dgm:prSet/>
      <dgm:spPr/>
      <dgm:t>
        <a:bodyPr/>
        <a:lstStyle/>
        <a:p>
          <a:endParaRPr lang="en-GB"/>
        </a:p>
      </dgm:t>
    </dgm:pt>
    <dgm:pt modelId="{F3D7F698-4C0D-49EA-88F7-4BBD23A91DB0}" type="pres">
      <dgm:prSet presAssocID="{6146419E-711A-4835-89F6-67465713168A}" presName="CompostProcess" presStyleCnt="0">
        <dgm:presLayoutVars>
          <dgm:dir/>
          <dgm:resizeHandles val="exact"/>
        </dgm:presLayoutVars>
      </dgm:prSet>
      <dgm:spPr/>
    </dgm:pt>
    <dgm:pt modelId="{F063730B-DF39-4DCA-86B1-04AD1EAD910F}" type="pres">
      <dgm:prSet presAssocID="{6146419E-711A-4835-89F6-67465713168A}" presName="arrow" presStyleLbl="bgShp" presStyleIdx="0" presStyleCnt="1"/>
      <dgm:spPr/>
    </dgm:pt>
    <dgm:pt modelId="{99FA6B26-392D-4866-B94C-D45FA47F0E76}" type="pres">
      <dgm:prSet presAssocID="{6146419E-711A-4835-89F6-67465713168A}" presName="linearProcess" presStyleCnt="0"/>
      <dgm:spPr/>
    </dgm:pt>
    <dgm:pt modelId="{17E0F467-8B82-47C2-9167-4F29B8FCF20C}" type="pres">
      <dgm:prSet presAssocID="{C55D397B-B051-478D-A369-BFF645AECC89}" presName="textNode" presStyleLbl="node1" presStyleIdx="0" presStyleCnt="3" custScaleX="83551" custScaleY="175531" custLinFactNeighborX="-10314" custLinFactNeighborY="1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C65D1-F1C2-4746-A6E5-3AB261DA536C}" type="pres">
      <dgm:prSet presAssocID="{124079CA-34DC-4351-8FC2-D2C88F923B7A}" presName="sibTrans" presStyleCnt="0"/>
      <dgm:spPr/>
    </dgm:pt>
    <dgm:pt modelId="{5C57C038-63DD-49EC-BA1D-C615E52A9C82}" type="pres">
      <dgm:prSet presAssocID="{7A19559B-6AB3-4804-96C6-CD2D869FB9FE}" presName="textNode" presStyleLbl="node1" presStyleIdx="1" presStyleCnt="3" custScaleX="86382" custScaleY="179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3A810-E22F-42F6-9315-53CEB03E6E48}" type="pres">
      <dgm:prSet presAssocID="{0375077A-CA8B-41D5-9709-61D2F6651F97}" presName="sibTrans" presStyleCnt="0"/>
      <dgm:spPr/>
    </dgm:pt>
    <dgm:pt modelId="{8E19E016-46A7-4FAD-A91F-4FAFF3DC6834}" type="pres">
      <dgm:prSet presAssocID="{452E7896-146C-40BA-AE7A-81A4F41A799C}" presName="textNode" presStyleLbl="node1" presStyleIdx="2" presStyleCnt="3" custScaleX="89807" custScaleY="179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9AE58A-E3B1-46E6-9CFC-4B9910DEAE46}" srcId="{6146419E-711A-4835-89F6-67465713168A}" destId="{7A19559B-6AB3-4804-96C6-CD2D869FB9FE}" srcOrd="1" destOrd="0" parTransId="{2A94E59E-310E-45C2-8518-37B5DD8831A7}" sibTransId="{0375077A-CA8B-41D5-9709-61D2F6651F97}"/>
    <dgm:cxn modelId="{F550C714-B048-403E-82E2-2B0D56C044C9}" type="presOf" srcId="{6146419E-711A-4835-89F6-67465713168A}" destId="{F3D7F698-4C0D-49EA-88F7-4BBD23A91DB0}" srcOrd="0" destOrd="0" presId="urn:microsoft.com/office/officeart/2005/8/layout/hProcess9"/>
    <dgm:cxn modelId="{43F7250E-E838-4479-8342-66451DFA9493}" type="presOf" srcId="{452E7896-146C-40BA-AE7A-81A4F41A799C}" destId="{8E19E016-46A7-4FAD-A91F-4FAFF3DC6834}" srcOrd="0" destOrd="0" presId="urn:microsoft.com/office/officeart/2005/8/layout/hProcess9"/>
    <dgm:cxn modelId="{B0ACB2F1-7D01-45DD-961D-4012D5832E31}" type="presOf" srcId="{C55D397B-B051-478D-A369-BFF645AECC89}" destId="{17E0F467-8B82-47C2-9167-4F29B8FCF20C}" srcOrd="0" destOrd="0" presId="urn:microsoft.com/office/officeart/2005/8/layout/hProcess9"/>
    <dgm:cxn modelId="{900F36C6-651B-474F-9BF0-6493991C1881}" srcId="{6146419E-711A-4835-89F6-67465713168A}" destId="{C55D397B-B051-478D-A369-BFF645AECC89}" srcOrd="0" destOrd="0" parTransId="{F26D9928-8D0A-469E-8976-89C68BB0D670}" sibTransId="{124079CA-34DC-4351-8FC2-D2C88F923B7A}"/>
    <dgm:cxn modelId="{CBCB2DCC-1D54-492F-816B-6488B06A63D6}" srcId="{6146419E-711A-4835-89F6-67465713168A}" destId="{452E7896-146C-40BA-AE7A-81A4F41A799C}" srcOrd="2" destOrd="0" parTransId="{60EC9432-2861-42D9-9B2C-1652C3BC76F3}" sibTransId="{75027A32-1A19-4D3C-9FEA-D45C9721066D}"/>
    <dgm:cxn modelId="{966CFAEB-9C75-4ADB-9E37-448C43236AF3}" type="presOf" srcId="{7A19559B-6AB3-4804-96C6-CD2D869FB9FE}" destId="{5C57C038-63DD-49EC-BA1D-C615E52A9C82}" srcOrd="0" destOrd="0" presId="urn:microsoft.com/office/officeart/2005/8/layout/hProcess9"/>
    <dgm:cxn modelId="{6DAB5452-5520-4F10-9FA5-7BB939E29868}" type="presParOf" srcId="{F3D7F698-4C0D-49EA-88F7-4BBD23A91DB0}" destId="{F063730B-DF39-4DCA-86B1-04AD1EAD910F}" srcOrd="0" destOrd="0" presId="urn:microsoft.com/office/officeart/2005/8/layout/hProcess9"/>
    <dgm:cxn modelId="{F2296A84-83EA-4A2C-BDF4-F9D2627CCE8E}" type="presParOf" srcId="{F3D7F698-4C0D-49EA-88F7-4BBD23A91DB0}" destId="{99FA6B26-392D-4866-B94C-D45FA47F0E76}" srcOrd="1" destOrd="0" presId="urn:microsoft.com/office/officeart/2005/8/layout/hProcess9"/>
    <dgm:cxn modelId="{95BFEB03-24CA-406F-951E-4B36CC2A835B}" type="presParOf" srcId="{99FA6B26-392D-4866-B94C-D45FA47F0E76}" destId="{17E0F467-8B82-47C2-9167-4F29B8FCF20C}" srcOrd="0" destOrd="0" presId="urn:microsoft.com/office/officeart/2005/8/layout/hProcess9"/>
    <dgm:cxn modelId="{2B579A75-819D-4788-B2E7-BA6CCEC646D8}" type="presParOf" srcId="{99FA6B26-392D-4866-B94C-D45FA47F0E76}" destId="{E7FC65D1-F1C2-4746-A6E5-3AB261DA536C}" srcOrd="1" destOrd="0" presId="urn:microsoft.com/office/officeart/2005/8/layout/hProcess9"/>
    <dgm:cxn modelId="{B86293A2-DA95-413F-973A-3896BC055559}" type="presParOf" srcId="{99FA6B26-392D-4866-B94C-D45FA47F0E76}" destId="{5C57C038-63DD-49EC-BA1D-C615E52A9C82}" srcOrd="2" destOrd="0" presId="urn:microsoft.com/office/officeart/2005/8/layout/hProcess9"/>
    <dgm:cxn modelId="{8F94E364-0E58-4837-8868-17E118F9EC77}" type="presParOf" srcId="{99FA6B26-392D-4866-B94C-D45FA47F0E76}" destId="{4F13A810-E22F-42F6-9315-53CEB03E6E48}" srcOrd="3" destOrd="0" presId="urn:microsoft.com/office/officeart/2005/8/layout/hProcess9"/>
    <dgm:cxn modelId="{35B9F09B-6F0F-4583-A2C6-5F83CECF6431}" type="presParOf" srcId="{99FA6B26-392D-4866-B94C-D45FA47F0E76}" destId="{8E19E016-46A7-4FAD-A91F-4FAFF3DC683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 skills for learning, life and WORK</a:t>
          </a: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 opportunities for all young people</a:t>
          </a: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Bridge the gap between school and the workplace</a:t>
          </a: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 custScaleY="10734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</dgm:pt>
    <dgm:pt modelId="{85B8F607-FDD8-476A-ADBE-E1250824F294}" type="pres">
      <dgm:prSet presAssocID="{AA046201-5C4D-445E-BF0B-5C6D2B0A1945}" presName="linNode" presStyleCnt="0"/>
      <dgm:spPr/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</dgm:pt>
    <dgm:pt modelId="{477213BE-9E91-4950-8451-7F60796F47F4}" type="pres">
      <dgm:prSet presAssocID="{D1776C8F-2B10-4075-8DF7-7F65AB725ED5}" presName="linNode" presStyleCnt="0"/>
      <dgm:spPr/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A9F5D908-CCF7-144C-80D9-546657653E45}" type="presOf" srcId="{6BE4E373-0656-4EDC-821E-BE09C952B1F6}" destId="{C7C3E6FD-D83F-4BDA-907E-B5EE041DA931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CA179501-A7F8-4B41-A2AE-E66FDF637F39}" type="presOf" srcId="{1E4D3931-0DBD-4211-A24A-6AF364284B1E}" destId="{D54B1729-BC98-42C1-9C6C-D65DCBA4358F}" srcOrd="0" destOrd="0" presId="urn:microsoft.com/office/officeart/2005/8/layout/vList5"/>
    <dgm:cxn modelId="{7324FCD8-9279-9B48-8DD8-C911E7253BAA}" type="presOf" srcId="{74EE5CD8-078F-4590-BF9C-A341A294A016}" destId="{7E429971-BC57-430F-BB25-C0574E5E39E3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34029255-BF22-2F45-AE82-A25F3A350732}" type="presOf" srcId="{F6FEADD9-F67D-41F5-BA4C-3C84956E7F46}" destId="{AAE7A1E6-6847-453D-B55B-8A82BF138C1D}" srcOrd="0" destOrd="0" presId="urn:microsoft.com/office/officeart/2005/8/layout/vList5"/>
    <dgm:cxn modelId="{0B6869CB-7000-4040-8729-55332C0063EF}" type="presOf" srcId="{AA046201-5C4D-445E-BF0B-5C6D2B0A1945}" destId="{C04276DC-EE64-470A-B8BC-09067B8045FA}" srcOrd="0" destOrd="0" presId="urn:microsoft.com/office/officeart/2005/8/layout/vList5"/>
    <dgm:cxn modelId="{736AA1FE-4135-3749-8A3E-034809CCB182}" type="presOf" srcId="{D1776C8F-2B10-4075-8DF7-7F65AB725ED5}" destId="{F5034101-5B7D-4FE7-B47A-5A48CF39606B}" srcOrd="0" destOrd="0" presId="urn:microsoft.com/office/officeart/2005/8/layout/vList5"/>
    <dgm:cxn modelId="{CD35FC0A-D9A3-9D42-92B4-1F69E1FB74C4}" type="presOf" srcId="{C59269D0-92A5-481C-BA64-727AFB0DD545}" destId="{B37A5355-225B-4C6F-AED7-6C620F99EECC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E6A30F17-764E-8F49-B512-1796DF2B092E}" type="presParOf" srcId="{AAE7A1E6-6847-453D-B55B-8A82BF138C1D}" destId="{C4407577-18A2-46E0-8805-2838042EB67A}" srcOrd="0" destOrd="0" presId="urn:microsoft.com/office/officeart/2005/8/layout/vList5"/>
    <dgm:cxn modelId="{D847C7D1-6832-6F45-B95C-BEDB2EAA9786}" type="presParOf" srcId="{C4407577-18A2-46E0-8805-2838042EB67A}" destId="{7E429971-BC57-430F-BB25-C0574E5E39E3}" srcOrd="0" destOrd="0" presId="urn:microsoft.com/office/officeart/2005/8/layout/vList5"/>
    <dgm:cxn modelId="{8BF56C6F-1573-6347-83D2-F424BA75E573}" type="presParOf" srcId="{C4407577-18A2-46E0-8805-2838042EB67A}" destId="{D54B1729-BC98-42C1-9C6C-D65DCBA4358F}" srcOrd="1" destOrd="0" presId="urn:microsoft.com/office/officeart/2005/8/layout/vList5"/>
    <dgm:cxn modelId="{DB4FE481-5453-D744-B121-964F1D0532A2}" type="presParOf" srcId="{AAE7A1E6-6847-453D-B55B-8A82BF138C1D}" destId="{AB8574CC-D4F2-4555-AEE3-F4EE58B11D03}" srcOrd="1" destOrd="0" presId="urn:microsoft.com/office/officeart/2005/8/layout/vList5"/>
    <dgm:cxn modelId="{F805EF67-9ACE-204A-BA09-A66B890D6CEE}" type="presParOf" srcId="{AAE7A1E6-6847-453D-B55B-8A82BF138C1D}" destId="{85B8F607-FDD8-476A-ADBE-E1250824F294}" srcOrd="2" destOrd="0" presId="urn:microsoft.com/office/officeart/2005/8/layout/vList5"/>
    <dgm:cxn modelId="{CF598989-52D0-794D-8DB9-0257DC69682D}" type="presParOf" srcId="{85B8F607-FDD8-476A-ADBE-E1250824F294}" destId="{C04276DC-EE64-470A-B8BC-09067B8045FA}" srcOrd="0" destOrd="0" presId="urn:microsoft.com/office/officeart/2005/8/layout/vList5"/>
    <dgm:cxn modelId="{2AEF4E22-C3B6-B240-90EF-CA58BEDA59E1}" type="presParOf" srcId="{85B8F607-FDD8-476A-ADBE-E1250824F294}" destId="{B37A5355-225B-4C6F-AED7-6C620F99EECC}" srcOrd="1" destOrd="0" presId="urn:microsoft.com/office/officeart/2005/8/layout/vList5"/>
    <dgm:cxn modelId="{62DA33CB-9222-114F-89FE-A62784221FBD}" type="presParOf" srcId="{AAE7A1E6-6847-453D-B55B-8A82BF138C1D}" destId="{5ACAA866-A8A8-4183-97B5-CEEAB1525C60}" srcOrd="3" destOrd="0" presId="urn:microsoft.com/office/officeart/2005/8/layout/vList5"/>
    <dgm:cxn modelId="{485539A2-707A-BE4C-BF4C-6A4AC466B40D}" type="presParOf" srcId="{AAE7A1E6-6847-453D-B55B-8A82BF138C1D}" destId="{477213BE-9E91-4950-8451-7F60796F47F4}" srcOrd="4" destOrd="0" presId="urn:microsoft.com/office/officeart/2005/8/layout/vList5"/>
    <dgm:cxn modelId="{F0D46D30-2D80-BA44-931C-D12E16773F7B}" type="presParOf" srcId="{477213BE-9E91-4950-8451-7F60796F47F4}" destId="{F5034101-5B7D-4FE7-B47A-5A48CF39606B}" srcOrd="0" destOrd="0" presId="urn:microsoft.com/office/officeart/2005/8/layout/vList5"/>
    <dgm:cxn modelId="{3D25F1A0-3618-F249-B9D6-6907A336D35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BFE70-A7B3-4137-AC29-65A9E873D012}">
      <dsp:nvSpPr>
        <dsp:cNvPr id="0" name=""/>
        <dsp:cNvSpPr/>
      </dsp:nvSpPr>
      <dsp:spPr>
        <a:xfrm>
          <a:off x="2374140" y="2336326"/>
          <a:ext cx="1756213" cy="1756213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schemeClr val="bg1">
              <a:alpha val="40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Your ongoing work in college and on placement means you gain your FA</a:t>
          </a:r>
        </a:p>
      </dsp:txBody>
      <dsp:txXfrm>
        <a:off x="2631331" y="2593517"/>
        <a:ext cx="1241831" cy="1241831"/>
      </dsp:txXfrm>
    </dsp:sp>
    <dsp:sp modelId="{75A98273-324D-4A44-A496-ABFD345D7727}">
      <dsp:nvSpPr>
        <dsp:cNvPr id="0" name=""/>
        <dsp:cNvSpPr/>
      </dsp:nvSpPr>
      <dsp:spPr>
        <a:xfrm rot="12900000">
          <a:off x="1024142" y="1955864"/>
          <a:ext cx="1576181" cy="5005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1E112-2C90-49EF-9D5F-B912056CC95A}">
      <dsp:nvSpPr>
        <dsp:cNvPr id="0" name=""/>
        <dsp:cNvSpPr/>
      </dsp:nvSpPr>
      <dsp:spPr>
        <a:xfrm>
          <a:off x="332465" y="1086733"/>
          <a:ext cx="1668402" cy="133472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schemeClr val="bg1">
              <a:alpha val="40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5</a:t>
          </a:r>
          <a:r>
            <a:rPr lang="en-GB" sz="1100" kern="1200" baseline="30000" dirty="0"/>
            <a:t>th</a:t>
          </a:r>
          <a:r>
            <a:rPr lang="en-GB" sz="1100" kern="1200" dirty="0"/>
            <a:t> year student?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You attend college 2 half days per week on Tuesday and Thursday afternoons</a:t>
          </a:r>
        </a:p>
      </dsp:txBody>
      <dsp:txXfrm>
        <a:off x="371558" y="1125826"/>
        <a:ext cx="1590216" cy="1256536"/>
      </dsp:txXfrm>
    </dsp:sp>
    <dsp:sp modelId="{325DE3EC-4A33-4E86-BD93-2841EFBDD72D}">
      <dsp:nvSpPr>
        <dsp:cNvPr id="0" name=""/>
        <dsp:cNvSpPr/>
      </dsp:nvSpPr>
      <dsp:spPr>
        <a:xfrm rot="16200000">
          <a:off x="2464156" y="1206240"/>
          <a:ext cx="1576181" cy="5005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006EE0-1274-4ECC-865B-C9AB6D5DF6EB}">
      <dsp:nvSpPr>
        <dsp:cNvPr id="0" name=""/>
        <dsp:cNvSpPr/>
      </dsp:nvSpPr>
      <dsp:spPr>
        <a:xfrm>
          <a:off x="2418046" y="1048"/>
          <a:ext cx="1668402" cy="133472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schemeClr val="bg1">
              <a:alpha val="40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6</a:t>
          </a:r>
          <a:r>
            <a:rPr lang="en-GB" sz="1100" kern="1200" baseline="30000" dirty="0"/>
            <a:t>th</a:t>
          </a:r>
          <a:r>
            <a:rPr lang="en-GB" sz="1100" kern="1200" dirty="0"/>
            <a:t> year?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You attend 2 full days per week on Tuesdays and Thursdays.</a:t>
          </a:r>
        </a:p>
      </dsp:txBody>
      <dsp:txXfrm>
        <a:off x="2457139" y="40141"/>
        <a:ext cx="1590216" cy="1256536"/>
      </dsp:txXfrm>
    </dsp:sp>
    <dsp:sp modelId="{CD4F9C08-1B0B-4B2E-AEB0-17075DEB419D}">
      <dsp:nvSpPr>
        <dsp:cNvPr id="0" name=""/>
        <dsp:cNvSpPr/>
      </dsp:nvSpPr>
      <dsp:spPr>
        <a:xfrm rot="19500000">
          <a:off x="3904171" y="1955864"/>
          <a:ext cx="1576181" cy="5005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C13E58-A750-4AD0-833B-9EF8FEE20BD1}">
      <dsp:nvSpPr>
        <dsp:cNvPr id="0" name=""/>
        <dsp:cNvSpPr/>
      </dsp:nvSpPr>
      <dsp:spPr>
        <a:xfrm>
          <a:off x="4503626" y="1086733"/>
          <a:ext cx="1668402" cy="133472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schemeClr val="bg1">
              <a:alpha val="40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/>
            <a:t>In the 2</a:t>
          </a:r>
          <a:r>
            <a:rPr lang="en-GB" sz="1100" kern="1200" baseline="30000" dirty="0"/>
            <a:t>nd</a:t>
          </a:r>
          <a:r>
            <a:rPr lang="en-GB" sz="1100" kern="1200" dirty="0"/>
            <a:t> year of your FA, you will split your days between college and work placement.  If choosing a 1-year Engineering course, you can be out of school 3 days per week</a:t>
          </a:r>
        </a:p>
      </dsp:txBody>
      <dsp:txXfrm>
        <a:off x="4542719" y="1125826"/>
        <a:ext cx="1590216" cy="1256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3730B-DF39-4DCA-86B1-04AD1EAD910F}">
      <dsp:nvSpPr>
        <dsp:cNvPr id="0" name=""/>
        <dsp:cNvSpPr/>
      </dsp:nvSpPr>
      <dsp:spPr>
        <a:xfrm>
          <a:off x="626147" y="0"/>
          <a:ext cx="7096338" cy="482442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0F467-8B82-47C2-9167-4F29B8FCF20C}">
      <dsp:nvSpPr>
        <dsp:cNvPr id="0" name=""/>
        <dsp:cNvSpPr/>
      </dsp:nvSpPr>
      <dsp:spPr>
        <a:xfrm>
          <a:off x="284005" y="756055"/>
          <a:ext cx="2393014" cy="33873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S4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7 subjects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National 3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National 4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National 5</a:t>
          </a:r>
        </a:p>
      </dsp:txBody>
      <dsp:txXfrm>
        <a:off x="400822" y="872872"/>
        <a:ext cx="2159380" cy="3153711"/>
      </dsp:txXfrm>
    </dsp:sp>
    <dsp:sp modelId="{5C57C038-63DD-49EC-BA1D-C615E52A9C82}">
      <dsp:nvSpPr>
        <dsp:cNvPr id="0" name=""/>
        <dsp:cNvSpPr/>
      </dsp:nvSpPr>
      <dsp:spPr>
        <a:xfrm>
          <a:off x="2847677" y="681025"/>
          <a:ext cx="2474097" cy="34623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Up to 5 subjects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NPA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National 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National 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Higher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Advanced Higher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Wider Achievements</a:t>
          </a:r>
        </a:p>
      </dsp:txBody>
      <dsp:txXfrm>
        <a:off x="2968452" y="801800"/>
        <a:ext cx="2232547" cy="3220824"/>
      </dsp:txXfrm>
    </dsp:sp>
    <dsp:sp modelId="{8E19E016-46A7-4FAD-A91F-4FAFF3DC6834}">
      <dsp:nvSpPr>
        <dsp:cNvPr id="0" name=""/>
        <dsp:cNvSpPr/>
      </dsp:nvSpPr>
      <dsp:spPr>
        <a:xfrm>
          <a:off x="5476478" y="681025"/>
          <a:ext cx="2572194" cy="34623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S6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Up to 5 subjects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NPA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National 5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Higher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Advanced Higher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Wider Achievements</a:t>
          </a:r>
        </a:p>
      </dsp:txBody>
      <dsp:txXfrm>
        <a:off x="5602042" y="806589"/>
        <a:ext cx="2321066" cy="3211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297435" y="-2739484"/>
          <a:ext cx="1100145" cy="676388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Bridge the gap between school and the workplace</a:t>
          </a:r>
        </a:p>
      </dsp:txBody>
      <dsp:txXfrm rot="-5400000">
        <a:off x="1465564" y="92387"/>
        <a:ext cx="6763888" cy="1100145"/>
      </dsp:txXfrm>
    </dsp:sp>
    <dsp:sp modelId="{7E429971-BC57-430F-BB25-C0574E5E39E3}">
      <dsp:nvSpPr>
        <dsp:cNvPr id="0" name=""/>
        <dsp:cNvSpPr/>
      </dsp:nvSpPr>
      <dsp:spPr>
        <a:xfrm>
          <a:off x="148" y="0"/>
          <a:ext cx="1465415" cy="128103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/>
            <a:t>1</a:t>
          </a:r>
          <a:endParaRPr lang="en-US" sz="4400" kern="1200" dirty="0"/>
        </a:p>
      </dsp:txBody>
      <dsp:txXfrm>
        <a:off x="62683" y="62535"/>
        <a:ext cx="1340345" cy="1155968"/>
      </dsp:txXfrm>
    </dsp:sp>
    <dsp:sp modelId="{B37A5355-225B-4C6F-AED7-6C620F99EECC}">
      <dsp:nvSpPr>
        <dsp:cNvPr id="0" name=""/>
        <dsp:cNvSpPr/>
      </dsp:nvSpPr>
      <dsp:spPr>
        <a:xfrm rot="5400000">
          <a:off x="4335092" y="-1394394"/>
          <a:ext cx="1024830" cy="6763888"/>
        </a:xfrm>
        <a:prstGeom prst="rect">
          <a:avLst/>
        </a:prstGeom>
        <a:solidFill>
          <a:schemeClr val="accent3">
            <a:tint val="40000"/>
            <a:alpha val="90000"/>
            <a:hueOff val="-966177"/>
            <a:satOff val="-3913"/>
            <a:lumOff val="-32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966177"/>
              <a:satOff val="-3913"/>
              <a:lumOff val="-324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-966177"/>
              <a:satOff val="-3913"/>
              <a:lumOff val="-324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 skills for learning, life and WORK</a:t>
          </a:r>
        </a:p>
      </dsp:txBody>
      <dsp:txXfrm rot="-5400000">
        <a:off x="1465563" y="1475135"/>
        <a:ext cx="6763888" cy="1024830"/>
      </dsp:txXfrm>
    </dsp:sp>
    <dsp:sp modelId="{C04276DC-EE64-470A-B8BC-09067B8045FA}">
      <dsp:nvSpPr>
        <dsp:cNvPr id="0" name=""/>
        <dsp:cNvSpPr/>
      </dsp:nvSpPr>
      <dsp:spPr>
        <a:xfrm>
          <a:off x="148" y="1347030"/>
          <a:ext cx="1465415" cy="1281038"/>
        </a:xfrm>
        <a:prstGeom prst="roundRect">
          <a:avLst/>
        </a:prstGeom>
        <a:gradFill rotWithShape="0">
          <a:gsLst>
            <a:gs pos="0">
              <a:schemeClr val="accent3">
                <a:hueOff val="-568678"/>
                <a:satOff val="-2344"/>
                <a:lumOff val="-491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568678"/>
                <a:satOff val="-2344"/>
                <a:lumOff val="-491"/>
                <a:alphaOff val="0"/>
                <a:tint val="86000"/>
                <a:satMod val="115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568678"/>
              <a:satOff val="-2344"/>
              <a:lumOff val="-49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2</a:t>
          </a:r>
        </a:p>
      </dsp:txBody>
      <dsp:txXfrm>
        <a:off x="62683" y="1409565"/>
        <a:ext cx="1340345" cy="1155968"/>
      </dsp:txXfrm>
    </dsp:sp>
    <dsp:sp modelId="{C7C3E6FD-D83F-4BDA-907E-B5EE041DA931}">
      <dsp:nvSpPr>
        <dsp:cNvPr id="0" name=""/>
        <dsp:cNvSpPr/>
      </dsp:nvSpPr>
      <dsp:spPr>
        <a:xfrm rot="5400000">
          <a:off x="4335092" y="-49304"/>
          <a:ext cx="1024830" cy="6763888"/>
        </a:xfrm>
        <a:prstGeom prst="rect">
          <a:avLst/>
        </a:prstGeom>
        <a:solidFill>
          <a:schemeClr val="accent3">
            <a:tint val="40000"/>
            <a:alpha val="90000"/>
            <a:hueOff val="-1932354"/>
            <a:satOff val="-7827"/>
            <a:lumOff val="-64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1932354"/>
              <a:satOff val="-7827"/>
              <a:lumOff val="-648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-1932354"/>
              <a:satOff val="-7827"/>
              <a:lumOff val="-648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 opportunities for all young people</a:t>
          </a:r>
        </a:p>
      </dsp:txBody>
      <dsp:txXfrm rot="-5400000">
        <a:off x="1465563" y="2820225"/>
        <a:ext cx="6763888" cy="1024830"/>
      </dsp:txXfrm>
    </dsp:sp>
    <dsp:sp modelId="{F5034101-5B7D-4FE7-B47A-5A48CF39606B}">
      <dsp:nvSpPr>
        <dsp:cNvPr id="0" name=""/>
        <dsp:cNvSpPr/>
      </dsp:nvSpPr>
      <dsp:spPr>
        <a:xfrm>
          <a:off x="148" y="2692120"/>
          <a:ext cx="1465415" cy="1281038"/>
        </a:xfrm>
        <a:prstGeom prst="roundRect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1137357"/>
                <a:satOff val="-4689"/>
                <a:lumOff val="-983"/>
                <a:alphaOff val="0"/>
                <a:tint val="86000"/>
                <a:satMod val="115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3</a:t>
          </a:r>
        </a:p>
      </dsp:txBody>
      <dsp:txXfrm>
        <a:off x="62683" y="2754655"/>
        <a:ext cx="1340345" cy="1155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88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140" y="0"/>
            <a:ext cx="29488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370B6-B31E-4F76-A603-F921713269CD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888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140" y="9440864"/>
            <a:ext cx="294888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38732-6291-4C1C-8E56-59D32B34D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9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D0E1B-C8E7-4D0B-844B-DCB57325944A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E4417-B57F-4E50-BF08-0622D2FB2D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57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90A1A-4F96-4933-A480-8E7469EBBA3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E4417-B57F-4E50-BF08-0622D2FB2D2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150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30D39-D2F6-439F-87B3-E5D4070BDC9F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908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30D39-D2F6-439F-87B3-E5D4070BDC9F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24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30D39-D2F6-439F-87B3-E5D4070BDC9F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814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30D39-D2F6-439F-87B3-E5D4070BDC9F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39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1763D-A46A-4152-80FB-0A74F0EC0894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55942-CD99-49BC-9BAD-7C6F3E9A7BB4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A1574-4327-42B3-B238-C6E8C72F8CD4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2C9FD01-25D8-4276-99E6-896B4DCE2488}" type="slidenum">
              <a:rPr lang="en-GB">
                <a:solidFill>
                  <a:prstClr val="black"/>
                </a:solidFill>
                <a:latin typeface="Calibri"/>
              </a:rPr>
              <a:pPr algn="r" rtl="0"/>
              <a:t>33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282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000" dirty="0"/>
          </a:p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0B0F5-F42A-451F-A91F-BA38C813D80B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8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Introduce format</a:t>
            </a:r>
            <a:r>
              <a:rPr lang="en-GB" baseline="0" dirty="0"/>
              <a:t> and speakers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E4417-B57F-4E50-BF08-0622D2FB2D2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38CFC-DD95-4092-B6A2-727C9C588EEE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E4417-B57F-4E50-BF08-0622D2FB2D22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GB" baseline="0" dirty="0"/>
          </a:p>
          <a:p>
            <a:pPr marL="0" indent="0">
              <a:buFontTx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E4417-B57F-4E50-BF08-0622D2FB2D2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563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E4417-B57F-4E50-BF08-0622D2FB2D2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921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75427-04F9-459A-91C5-81CC98501820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1905E-765B-46CA-BDC4-81E4B1FC0D12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68C88-7A4B-448A-A884-5C09DB8C902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CBC6D-F761-4CDF-984A-F321464C8D65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9552" y="2708920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7"/>
          <p:cNvSpPr txBox="1">
            <a:spLocks/>
          </p:cNvSpPr>
          <p:nvPr userDrawn="1"/>
        </p:nvSpPr>
        <p:spPr>
          <a:xfrm>
            <a:off x="2483768" y="3356992"/>
            <a:ext cx="3352800" cy="1877293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b="1">
                <a:solidFill>
                  <a:srgbClr val="B0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267744" y="4789601"/>
            <a:ext cx="4392488" cy="1879759"/>
            <a:chOff x="2267744" y="476672"/>
            <a:chExt cx="4392488" cy="1879759"/>
          </a:xfrm>
        </p:grpSpPr>
        <p:pic>
          <p:nvPicPr>
            <p:cNvPr id="8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5936" y="476672"/>
              <a:ext cx="1008112" cy="82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2267744" y="1340768"/>
              <a:ext cx="43924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Saint</a:t>
              </a:r>
              <a:r>
                <a:rPr lang="en-GB" sz="1400" b="1" baseline="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GB" sz="1400" b="1" baseline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Ninian’s</a:t>
              </a:r>
              <a:r>
                <a:rPr lang="en-GB" sz="1400" b="1" baseline="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High School</a:t>
              </a:r>
            </a:p>
            <a:p>
              <a:pPr algn="ctr"/>
              <a:r>
                <a:rPr lang="en-GB" sz="1400" b="1" baseline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Kirkintilloch</a:t>
              </a:r>
              <a:endParaRPr lang="en-GB" sz="1400" b="1" baseline="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GB" sz="1400" b="1" baseline="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www.st-ninians.e-dunbarton.sch.uk</a:t>
              </a:r>
            </a:p>
            <a:p>
              <a:pPr algn="ctr"/>
              <a:endPara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2480"/>
            <a:ext cx="8229600" cy="101037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6872"/>
            <a:ext cx="8229600" cy="4047728"/>
          </a:xfrm>
        </p:spPr>
        <p:txBody>
          <a:bodyPr vert="eaVert"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20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2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bg1"/>
                    </a:solidFill>
                  </a:rPr>
                  <a:t>Awareness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Service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Creativity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Integrity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Perseverance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Focus</a:t>
                </a: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30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31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20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2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bg1"/>
                    </a:solidFill>
                  </a:rPr>
                  <a:t>Awareness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Service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Creativity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Integrity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Perseverance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Focus</a:t>
                </a: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30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31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9" y="809625"/>
            <a:ext cx="1689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274639" y="1555750"/>
            <a:ext cx="8682037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350567" y="1316402"/>
            <a:ext cx="15917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FFFFFF"/>
                </a:solidFill>
                <a:latin typeface="Trebuchet MS" charset="0"/>
                <a:ea typeface="ＭＳ Ｐゴシック" charset="0"/>
              </a:rPr>
              <a:t>My career options</a:t>
            </a:r>
          </a:p>
        </p:txBody>
      </p:sp>
      <p:pic>
        <p:nvPicPr>
          <p:cNvPr id="12" name="Picture 11" descr="my-career-options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558" y="914035"/>
            <a:ext cx="354743" cy="354743"/>
          </a:xfrm>
          <a:prstGeom prst="rect">
            <a:avLst/>
          </a:prstGeom>
        </p:spPr>
      </p:pic>
      <p:pic>
        <p:nvPicPr>
          <p:cNvPr id="9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515014" y="5691249"/>
            <a:ext cx="1886373" cy="1333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12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A7217-F629-DEC0-DFAF-E8BED339D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D5E8-C181-2BA5-1F3B-BCD2929F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DC29D-B9B3-7E88-36AB-5143EF75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E3D-42CA-4FF9-9A8E-28A81EE61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B3D41-3AA8-F047-8474-B146E43E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728C4-50B3-0C5F-E510-23C80AF2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C14-B409-474E-89F8-E44B1789C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8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A192-C462-0095-0BAC-692AF3180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1AE9F-71D5-2F8A-7C0F-6A38CB4AE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F3C37-B4C3-1729-8E81-5848F855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E3D-42CA-4FF9-9A8E-28A81EE61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360AB-59FF-DB88-200A-5CBED101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3E518-2918-DBC4-22BF-E164B202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C14-B409-474E-89F8-E44B1789C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74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962A-5B74-05A1-CD05-3EAD491C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5259-5F15-1F84-0DF7-FBF8E5229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709DA-A058-B649-914F-C7B267A7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E3D-42CA-4FF9-9A8E-28A81EE61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3556-5688-A1E2-C628-80B4EF5D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B9048-E4FC-A59F-3C01-AB6D8531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C14-B409-474E-89F8-E44B1789C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430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2CEDA-1AD6-C052-69FC-344D09CE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F509A-58C2-C8F1-8CAE-D1560009F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57DC-E382-D1B4-FB21-4E22F6A71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BD021-D2F9-8653-794A-C191B135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E3D-42CA-4FF9-9A8E-28A81EE61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47B8D-FC89-2B8A-7B22-DCD5FB2D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A3F03-A33F-ED27-6611-A2850742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C14-B409-474E-89F8-E44B1789C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33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AF4D-F5B4-5F80-C76A-B1D32E9E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1F4FE-E40F-3519-5BEC-9CA076553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15208-581C-7DAA-D372-2C8E7EA7A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C93-E847-4EE7-DE59-2F641DAA4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3292D-BB7A-6148-9861-D777F48F0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6BF8DD-C3B8-4913-FD9A-EE432DA4D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E3D-42CA-4FF9-9A8E-28A81EE61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826429-16CD-8713-92BC-6A21F38D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9DD02-AB12-37AD-6C50-864B98B4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C14-B409-474E-89F8-E44B1789C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33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C548B-9CAB-9AA2-5626-3F20C12C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641B4-B28E-ACA1-84DC-9CC408F0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E3D-42CA-4FF9-9A8E-28A81EE61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132D3-801B-931E-E3E6-5998BB06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EC7D0-71E6-F880-5C5B-DCD37F35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C14-B409-474E-89F8-E44B1789C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3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740000-1593-448C-6727-942F7B24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E3D-42CA-4FF9-9A8E-28A81EE61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9D630-20AD-27A8-C654-DE52A00F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A2A08-0839-6DCD-BE5D-B3A960A7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C14-B409-474E-89F8-E44B1789C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86636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10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bg1"/>
                    </a:solidFill>
                  </a:rPr>
                  <a:t>Awareness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Service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Creativity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Integrity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Perseverance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Focus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7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8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E969-891D-80B7-D2EF-38387811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C6B37-D24F-F4B4-9ACD-680580BE9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39E51-A61E-BDFA-DA8F-2F6E48041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73E7D-7476-E3B7-D46B-16E9D99A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E3D-42CA-4FF9-9A8E-28A81EE61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F48DE-ACE9-45AF-C3DF-CBCCF388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150B4-F266-639F-C4CB-53BB9014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C14-B409-474E-89F8-E44B1789C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077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320BC-EFAD-1C3F-3681-5C97A792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28DA56-D1D1-0597-A42E-BBBD0DA51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CE2F9-9AD6-CF9F-C0AC-BD37095E8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02A79-ED7A-B083-1909-59FF9D6B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E3D-42CA-4FF9-9A8E-28A81EE61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9DD11-94BE-0848-F7DD-518D74EE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B93A-B6E6-B8D4-4EEA-F4D79DF2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C14-B409-474E-89F8-E44B1789C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02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0B3A-60B1-FC33-2B24-E91CB6B7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8CE9F-E07A-9AFC-70EB-81945FA30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C7F37-4192-7D40-8B77-95AEE545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E3D-42CA-4FF9-9A8E-28A81EE61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49822-7873-75EE-06DA-B3CDA481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623E2-D145-2F4C-6754-1BFC159FD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C14-B409-474E-89F8-E44B1789C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017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7640DF-357E-2DC9-9D51-E24634CAD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D7899-F16C-54DC-55D3-8171588F5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1DB81-4A45-7E62-39D5-73AF58B1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9E3D-42CA-4FF9-9A8E-28A81EE61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13EF7-733C-FA08-0AEA-B5B0C358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283AD-1635-2F63-F50E-022A50EC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C14-B409-474E-89F8-E44B1789C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045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67744" y="4789601"/>
            <a:ext cx="4392488" cy="1879759"/>
            <a:chOff x="2267744" y="476672"/>
            <a:chExt cx="4392488" cy="1879759"/>
          </a:xfrm>
        </p:grpSpPr>
        <p:pic>
          <p:nvPicPr>
            <p:cNvPr id="8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5936" y="476672"/>
              <a:ext cx="1008112" cy="82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 userDrawn="1"/>
          </p:nvSpPr>
          <p:spPr>
            <a:xfrm>
              <a:off x="2267744" y="1340768"/>
              <a:ext cx="43924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Saint</a:t>
              </a:r>
              <a:r>
                <a:rPr lang="en-GB" sz="1400" b="1" baseline="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GB" sz="1400" b="1" baseline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Ninian’s</a:t>
              </a:r>
              <a:r>
                <a:rPr lang="en-GB" sz="1400" b="1" baseline="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High School</a:t>
              </a:r>
            </a:p>
            <a:p>
              <a:pPr algn="ctr"/>
              <a:r>
                <a:rPr lang="en-GB" sz="1400" b="1" baseline="0" dirty="0" err="1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Kirkintilloch</a:t>
              </a:r>
              <a:endParaRPr lang="en-GB" sz="1400" b="1" baseline="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GB" sz="1400" b="1" baseline="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www.st-ninians.e-dunbarton.sch.uk</a:t>
              </a:r>
            </a:p>
            <a:p>
              <a:pPr algn="ctr"/>
              <a:endPara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2697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7"/>
            <a:ext cx="4038600" cy="393403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7"/>
            <a:ext cx="4038600" cy="393403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11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bg1"/>
                    </a:solidFill>
                  </a:rPr>
                  <a:t>Awareness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Service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Creativity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Integrity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Perseverance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Focus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21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22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4352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18/01/2023</a:t>
            </a:fld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11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bg1"/>
                    </a:solidFill>
                  </a:rPr>
                  <a:t>Awareness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Service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Creativity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Integrity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Perseverance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Focus</a:t>
                </a:r>
              </a:p>
            </p:txBody>
          </p:sp>
        </p:grpSp>
      </p:grpSp>
      <p:grpSp>
        <p:nvGrpSpPr>
          <p:cNvPr id="21" name="Group 20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22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23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05800" cy="998984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19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1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bg1"/>
                    </a:solidFill>
                  </a:rPr>
                  <a:t>Awareness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Service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Creativity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Integrity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Perseverance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Focus</a:t>
                </a:r>
              </a:p>
            </p:txBody>
          </p:sp>
        </p:grpSp>
      </p:grpSp>
      <p:grpSp>
        <p:nvGrpSpPr>
          <p:cNvPr id="28" name="Group 27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29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30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18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0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bg1"/>
                    </a:solidFill>
                  </a:rPr>
                  <a:t>Awareness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Service</a:t>
                </a: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Creativity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Integrity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Perseverance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Focus</a:t>
                </a:r>
              </a:p>
            </p:txBody>
          </p:sp>
        </p:grpSp>
      </p:grpSp>
      <p:grpSp>
        <p:nvGrpSpPr>
          <p:cNvPr id="27" name="Group 26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28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29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2743200" cy="76768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180456"/>
            <a:ext cx="2743200" cy="4128864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180456"/>
            <a:ext cx="5111750" cy="4128864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21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3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bg1"/>
                    </a:solidFill>
                  </a:rPr>
                  <a:t>Awareness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Service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Creativity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Integrity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Perseverance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Focus</a:t>
                </a:r>
              </a:p>
            </p:txBody>
          </p:sp>
        </p:grpSp>
      </p:grpSp>
      <p:grpSp>
        <p:nvGrpSpPr>
          <p:cNvPr id="30" name="Group 29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31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32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16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17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500306"/>
            <a:ext cx="8229600" cy="38242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9E9FBB-5938-4549-9B31-DFF6D747BEDD}" type="datetimeFigureOut">
              <a:rPr lang="en-GB" smtClean="0"/>
              <a:pPr/>
              <a:t>18/01/2023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15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16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20" name="Picture 1" descr="Picture2"/>
            <p:cNvPicPr>
              <a:picLocks noChangeAspect="1" noChangeArrowheads="1"/>
            </p:cNvPicPr>
            <p:nvPr/>
          </p:nvPicPr>
          <p:blipFill>
            <a:blip r:embed="rId15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3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bg1"/>
                    </a:solidFill>
                  </a:rPr>
                  <a:t>Awareness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Service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Creativity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Integrity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Perseverance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/>
                  <a:t>Focus</a:t>
                </a: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6E42F-8CB3-CECE-F38F-958004C3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4E08B-4DE5-9133-8FCE-1823E0EB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01D65-C8A6-3199-C768-068731DDF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9E3D-42CA-4FF9-9A8E-28A81EE61EC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3568-8D73-AF0A-49CB-05B4D423B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4BAD0-6C69-D293-2164-B82F29A60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F3C14-B409-474E-89F8-E44B1789C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9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pglasgow.sco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tdunbarton.gov.uk/edopps4al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219697"/>
            <a:ext cx="8129587" cy="1857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6000" dirty="0"/>
              <a:t>S5/6 Options Information Evening</a:t>
            </a:r>
            <a:br>
              <a:rPr lang="en-GB" sz="6000" dirty="0"/>
            </a:br>
            <a:r>
              <a:rPr lang="en-GB" sz="4000" dirty="0"/>
              <a:t>Monday 16</a:t>
            </a:r>
            <a:r>
              <a:rPr lang="en-GB" sz="4000" baseline="30000" dirty="0"/>
              <a:t>th</a:t>
            </a:r>
            <a:r>
              <a:rPr lang="en-GB" sz="4000" dirty="0"/>
              <a:t> January 2023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9728"/>
            <a:ext cx="6172200" cy="137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GB" sz="4800"/>
          </a:p>
          <a:p>
            <a:pPr eaLnBrk="1" hangingPunct="1">
              <a:buFont typeface="Wingdings 2" pitchFamily="18" charset="2"/>
              <a:buNone/>
            </a:pPr>
            <a:endParaRPr lang="en-GB" sz="2000"/>
          </a:p>
        </p:txBody>
      </p:sp>
      <p:sp>
        <p:nvSpPr>
          <p:cNvPr id="8196" name="Date Placeholder 6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57CC55CC-CECB-4650-AA3E-445E41945D56}" type="datetime2">
              <a:rPr lang="en-US" smtClean="0"/>
              <a:pPr/>
              <a:t>Wednesday, January 18, 2023</a:t>
            </a:fld>
            <a:endParaRPr lang="en-GB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564A2-3495-C59D-5317-FE345958B311}"/>
              </a:ext>
            </a:extLst>
          </p:cNvPr>
          <p:cNvSpPr txBox="1"/>
          <p:nvPr/>
        </p:nvSpPr>
        <p:spPr>
          <a:xfrm>
            <a:off x="852321" y="1327924"/>
            <a:ext cx="560562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700" dirty="0">
                <a:solidFill>
                  <a:prstClr val="white"/>
                </a:solidFill>
                <a:latin typeface="Calibri" panose="020F0502020204030204"/>
              </a:rPr>
              <a:t>What do I need to gain entry?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6B1CF-2D90-1556-4B96-E93769486BA5}"/>
              </a:ext>
            </a:extLst>
          </p:cNvPr>
          <p:cNvSpPr txBox="1"/>
          <p:nvPr/>
        </p:nvSpPr>
        <p:spPr>
          <a:xfrm>
            <a:off x="852322" y="2524828"/>
            <a:ext cx="4850647" cy="26290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75" dirty="0">
                <a:solidFill>
                  <a:prstClr val="white"/>
                </a:solidFill>
                <a:latin typeface="Calibri" panose="020F0502020204030204"/>
              </a:rPr>
              <a:t>Students are expected to have an interest in developing greater awareness of the industry with a potential desire to pursue as a career</a:t>
            </a:r>
          </a:p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75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75" dirty="0">
                <a:solidFill>
                  <a:prstClr val="white"/>
                </a:solidFill>
                <a:latin typeface="Calibri" panose="020F0502020204030204"/>
              </a:rPr>
              <a:t>Students must be capable of working at Level 6 (Higher) over S5 and S6</a:t>
            </a:r>
          </a:p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75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75" dirty="0">
                <a:solidFill>
                  <a:prstClr val="white"/>
                </a:solidFill>
                <a:latin typeface="Calibri" panose="020F0502020204030204"/>
              </a:rPr>
              <a:t>Some Frameworks require English and </a:t>
            </a:r>
            <a:r>
              <a:rPr lang="en-US" sz="1275" dirty="0" err="1">
                <a:solidFill>
                  <a:prstClr val="white"/>
                </a:solidFill>
                <a:latin typeface="Calibri" panose="020F0502020204030204"/>
              </a:rPr>
              <a:t>Maths</a:t>
            </a:r>
            <a:r>
              <a:rPr lang="en-US" sz="1275" dirty="0">
                <a:solidFill>
                  <a:prstClr val="white"/>
                </a:solidFill>
                <a:latin typeface="Calibri" panose="020F0502020204030204"/>
              </a:rPr>
              <a:t> in order to join the course</a:t>
            </a:r>
          </a:p>
          <a:p>
            <a:pPr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75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275" dirty="0">
                <a:solidFill>
                  <a:prstClr val="white"/>
                </a:solidFill>
                <a:latin typeface="Calibri" panose="020F0502020204030204"/>
              </a:rPr>
              <a:t>Frameworks last 1 or 2 years.  No Foundation Apprenticeship qualification will be awarded if participants leave early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857250"/>
            <a:ext cx="1577340" cy="5143500"/>
          </a:xfrm>
          <a:prstGeom prst="rect">
            <a:avLst/>
          </a:prstGeom>
          <a:solidFill>
            <a:srgbClr val="54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2626435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DA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66E0B-2728-C802-F80C-D8737372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832" y="3189127"/>
            <a:ext cx="1096566" cy="47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45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564A2-3495-C59D-5317-FE345958B311}"/>
              </a:ext>
            </a:extLst>
          </p:cNvPr>
          <p:cNvSpPr txBox="1"/>
          <p:nvPr/>
        </p:nvSpPr>
        <p:spPr>
          <a:xfrm>
            <a:off x="852321" y="1327924"/>
            <a:ext cx="560562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6B1CF-2D90-1556-4B96-E93769486BA5}"/>
              </a:ext>
            </a:extLst>
          </p:cNvPr>
          <p:cNvSpPr txBox="1"/>
          <p:nvPr/>
        </p:nvSpPr>
        <p:spPr>
          <a:xfrm>
            <a:off x="852322" y="2524828"/>
            <a:ext cx="4850647" cy="26290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857250"/>
            <a:ext cx="1577340" cy="5143500"/>
          </a:xfrm>
          <a:prstGeom prst="rect">
            <a:avLst/>
          </a:prstGeom>
          <a:solidFill>
            <a:srgbClr val="54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2626435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DA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66E0B-2728-C802-F80C-D8737372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832" y="3189127"/>
            <a:ext cx="1096566" cy="479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3A4607-E778-F179-3AEA-EB568A03B57A}"/>
              </a:ext>
            </a:extLst>
          </p:cNvPr>
          <p:cNvSpPr txBox="1"/>
          <p:nvPr/>
        </p:nvSpPr>
        <p:spPr>
          <a:xfrm>
            <a:off x="852321" y="2322096"/>
            <a:ext cx="4570952" cy="3035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Applications are made through 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www.fapglasgow.scot</a:t>
            </a: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Click on the Glasgow Kelvin Link to take you to our frameworks</a:t>
            </a:r>
          </a:p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Applications require a reference from a member of staff at the school – typically a Pastoral Care teacher, Depute Head or Careers Advisor</a:t>
            </a:r>
          </a:p>
          <a:p>
            <a:pPr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Applications are open at the end of January 2023. Places are offered on a first come first served basis.</a:t>
            </a:r>
          </a:p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A waiting list will commence once all places are filled.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6543D-B754-77D8-2A19-B9391010CAFB}"/>
              </a:ext>
            </a:extLst>
          </p:cNvPr>
          <p:cNvSpPr txBox="1"/>
          <p:nvPr/>
        </p:nvSpPr>
        <p:spPr>
          <a:xfrm>
            <a:off x="742426" y="1077461"/>
            <a:ext cx="5467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3300" dirty="0">
                <a:solidFill>
                  <a:prstClr val="white"/>
                </a:solidFill>
                <a:latin typeface="Calibri" panose="020F0502020204030204"/>
              </a:rPr>
              <a:t>How do I apply?</a:t>
            </a:r>
          </a:p>
        </p:txBody>
      </p:sp>
    </p:spTree>
    <p:extLst>
      <p:ext uri="{BB962C8B-B14F-4D97-AF65-F5344CB8AC3E}">
        <p14:creationId xmlns:p14="http://schemas.microsoft.com/office/powerpoint/2010/main" val="193887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564A2-3495-C59D-5317-FE345958B311}"/>
              </a:ext>
            </a:extLst>
          </p:cNvPr>
          <p:cNvSpPr txBox="1"/>
          <p:nvPr/>
        </p:nvSpPr>
        <p:spPr>
          <a:xfrm>
            <a:off x="232183" y="709988"/>
            <a:ext cx="560562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/>
            <a:r>
              <a:rPr lang="en-GB" sz="2100" dirty="0">
                <a:solidFill>
                  <a:prstClr val="white"/>
                </a:solidFill>
                <a:latin typeface="Calibri" panose="020F0502020204030204"/>
              </a:rPr>
              <a:t>What this years students are saying…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6B1CF-2D90-1556-4B96-E93769486BA5}"/>
              </a:ext>
            </a:extLst>
          </p:cNvPr>
          <p:cNvSpPr txBox="1"/>
          <p:nvPr/>
        </p:nvSpPr>
        <p:spPr>
          <a:xfrm>
            <a:off x="852322" y="2524828"/>
            <a:ext cx="4850647" cy="26290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857250"/>
            <a:ext cx="1577340" cy="5143500"/>
          </a:xfrm>
          <a:prstGeom prst="rect">
            <a:avLst/>
          </a:prstGeom>
          <a:solidFill>
            <a:srgbClr val="54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2626435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DA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66E0B-2728-C802-F80C-D8737372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832" y="3189127"/>
            <a:ext cx="1096566" cy="4797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E5F9FF-24EE-3AA1-29E6-A91F42E9E58F}"/>
              </a:ext>
            </a:extLst>
          </p:cNvPr>
          <p:cNvSpPr txBox="1"/>
          <p:nvPr/>
        </p:nvSpPr>
        <p:spPr>
          <a:xfrm>
            <a:off x="232183" y="1393115"/>
            <a:ext cx="2412289" cy="1962076"/>
          </a:xfrm>
          <a:prstGeom prst="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defTabSz="685800"/>
            <a:r>
              <a:rPr lang="en-GB" sz="1350" i="1" dirty="0">
                <a:solidFill>
                  <a:prstClr val="white"/>
                </a:solidFill>
                <a:latin typeface="Calibri" panose="020F0502020204030204"/>
              </a:rPr>
              <a:t>“I’m really looking forward to the work placement element which kicks in this year where we will learn proper workplace skills.”</a:t>
            </a:r>
          </a:p>
          <a:p>
            <a:pPr defTabSz="685800"/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/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Chloe, Civil Engineering FA Student from St Rochs Secondary</a:t>
            </a:r>
          </a:p>
        </p:txBody>
      </p:sp>
      <p:pic>
        <p:nvPicPr>
          <p:cNvPr id="8" name="Picture 7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9A298DAC-9560-50A1-2845-5248238DFD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5" b="8402"/>
          <a:stretch/>
        </p:blipFill>
        <p:spPr>
          <a:xfrm>
            <a:off x="5068314" y="928496"/>
            <a:ext cx="2394047" cy="1697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7D3381-BC14-A6C4-88F8-B2935B362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783" y="4039051"/>
            <a:ext cx="2704279" cy="1850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9DEFFF-7036-7B20-2E92-4ED6D32FB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772" y="2162163"/>
            <a:ext cx="2557556" cy="16640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687C00-BD51-9D34-F2F3-BDFC078C5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2" y="3541675"/>
            <a:ext cx="2331020" cy="1676151"/>
          </a:xfrm>
          <a:prstGeom prst="rect">
            <a:avLst/>
          </a:prstGeom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B6AB67-A250-F1C1-1423-A20A87B2B3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891" y="4000947"/>
            <a:ext cx="2299916" cy="18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7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564A2-3495-C59D-5317-FE345958B311}"/>
              </a:ext>
            </a:extLst>
          </p:cNvPr>
          <p:cNvSpPr txBox="1"/>
          <p:nvPr/>
        </p:nvSpPr>
        <p:spPr>
          <a:xfrm>
            <a:off x="852321" y="1327924"/>
            <a:ext cx="560562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6B1CF-2D90-1556-4B96-E93769486BA5}"/>
              </a:ext>
            </a:extLst>
          </p:cNvPr>
          <p:cNvSpPr txBox="1"/>
          <p:nvPr/>
        </p:nvSpPr>
        <p:spPr>
          <a:xfrm>
            <a:off x="852322" y="2524828"/>
            <a:ext cx="4850647" cy="26290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857250"/>
            <a:ext cx="1577340" cy="5143500"/>
          </a:xfrm>
          <a:prstGeom prst="rect">
            <a:avLst/>
          </a:prstGeom>
          <a:solidFill>
            <a:srgbClr val="54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2626435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DA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66E0B-2728-C802-F80C-D8737372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832" y="3189127"/>
            <a:ext cx="1096566" cy="479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A6543D-B754-77D8-2A19-B9391010CAFB}"/>
              </a:ext>
            </a:extLst>
          </p:cNvPr>
          <p:cNvSpPr txBox="1"/>
          <p:nvPr/>
        </p:nvSpPr>
        <p:spPr>
          <a:xfrm>
            <a:off x="742426" y="1077462"/>
            <a:ext cx="546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As well as FAs, we have a number of other options available to you…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1CA97-9CAB-139E-5E4E-77D40417E18A}"/>
              </a:ext>
            </a:extLst>
          </p:cNvPr>
          <p:cNvSpPr txBox="1"/>
          <p:nvPr/>
        </p:nvSpPr>
        <p:spPr>
          <a:xfrm>
            <a:off x="390088" y="1885375"/>
            <a:ext cx="67451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Automotive (level 4 FA)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Construction (level 4 FA)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Childcare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Psychology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Mental Health &amp; Criminology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>
                <a:solidFill>
                  <a:prstClr val="white"/>
                </a:solidFill>
                <a:latin typeface="Calibri" panose="020F0502020204030204"/>
              </a:rPr>
              <a:t>Current Trends in </a:t>
            </a: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Hairdressing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Adventure Sports &amp; Fitness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Uniformed Emergency Services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Building Services Engineering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Musical Theatre &amp; Higher Dance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199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EBE8CA-8C1A-29CC-F5F0-20DB9F6AA6DF}"/>
              </a:ext>
            </a:extLst>
          </p:cNvPr>
          <p:cNvSpPr txBox="1"/>
          <p:nvPr/>
        </p:nvSpPr>
        <p:spPr>
          <a:xfrm>
            <a:off x="4498581" y="3710221"/>
            <a:ext cx="3989575" cy="1441688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300" dirty="0">
                <a:solidFill>
                  <a:prstClr val="white"/>
                </a:solidFill>
                <a:latin typeface="Calibri Light" panose="020F0302020204030204"/>
              </a:rPr>
              <a:t>Thank you.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1725" dirty="0">
              <a:solidFill>
                <a:prstClr val="white"/>
              </a:solidFill>
              <a:latin typeface="Calibri Light" panose="020F0302020204030204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725" dirty="0">
                <a:solidFill>
                  <a:prstClr val="white"/>
                </a:solidFill>
                <a:latin typeface="Calibri Light" panose="020F0302020204030204"/>
              </a:rPr>
              <a:t>For more information, please contact David Faulds at </a:t>
            </a:r>
            <a:r>
              <a:rPr lang="en-US" sz="1725" dirty="0">
                <a:latin typeface="Calibri Light" panose="020F0302020204030204"/>
              </a:rPr>
              <a:t>dfaulds@glasgowkelvin.ac.uk, </a:t>
            </a:r>
            <a:r>
              <a:rPr lang="en-US" sz="1725" dirty="0">
                <a:solidFill>
                  <a:prstClr val="white"/>
                </a:solidFill>
                <a:latin typeface="Calibri Light" panose="020F0302020204030204"/>
              </a:rPr>
              <a:t>or call on 07747461587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0C526D66-3621-4347-B1EF-342CBF4DB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19850"/>
            <a:ext cx="4045328" cy="4780901"/>
          </a:xfrm>
          <a:custGeom>
            <a:avLst/>
            <a:gdLst>
              <a:gd name="connsiteX0" fmla="*/ 2047752 w 5393770"/>
              <a:gd name="connsiteY0" fmla="*/ 0 h 6374535"/>
              <a:gd name="connsiteX1" fmla="*/ 5393770 w 5393770"/>
              <a:gd name="connsiteY1" fmla="*/ 3346018 h 6374535"/>
              <a:gd name="connsiteX2" fmla="*/ 3642663 w 5393770"/>
              <a:gd name="connsiteY2" fmla="*/ 6288190 h 6374535"/>
              <a:gd name="connsiteX3" fmla="*/ 3463422 w 5393770"/>
              <a:gd name="connsiteY3" fmla="*/ 6374535 h 6374535"/>
              <a:gd name="connsiteX4" fmla="*/ 624279 w 5393770"/>
              <a:gd name="connsiteY4" fmla="*/ 6374535 h 6374535"/>
              <a:gd name="connsiteX5" fmla="*/ 382249 w 5393770"/>
              <a:gd name="connsiteY5" fmla="*/ 6248727 h 6374535"/>
              <a:gd name="connsiteX6" fmla="*/ 143729 w 5393770"/>
              <a:gd name="connsiteY6" fmla="*/ 6097845 h 6374535"/>
              <a:gd name="connsiteX7" fmla="*/ 0 w 5393770"/>
              <a:gd name="connsiteY7" fmla="*/ 5989017 h 6374535"/>
              <a:gd name="connsiteX8" fmla="*/ 0 w 5393770"/>
              <a:gd name="connsiteY8" fmla="*/ 703020 h 6374535"/>
              <a:gd name="connsiteX9" fmla="*/ 143728 w 5393770"/>
              <a:gd name="connsiteY9" fmla="*/ 594191 h 6374535"/>
              <a:gd name="connsiteX10" fmla="*/ 2047752 w 5393770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3770" h="6374535">
                <a:moveTo>
                  <a:pt x="2047752" y="0"/>
                </a:moveTo>
                <a:cubicBezTo>
                  <a:pt x="3895707" y="0"/>
                  <a:pt x="5393770" y="1498063"/>
                  <a:pt x="5393770" y="3346018"/>
                </a:cubicBezTo>
                <a:cubicBezTo>
                  <a:pt x="5393770" y="4616487"/>
                  <a:pt x="4685701" y="5721578"/>
                  <a:pt x="3642663" y="6288190"/>
                </a:cubicBezTo>
                <a:lnTo>
                  <a:pt x="3463422" y="6374535"/>
                </a:lnTo>
                <a:lnTo>
                  <a:pt x="624279" y="6374535"/>
                </a:lnTo>
                <a:lnTo>
                  <a:pt x="382249" y="6248727"/>
                </a:lnTo>
                <a:cubicBezTo>
                  <a:pt x="300507" y="6201724"/>
                  <a:pt x="220937" y="6151368"/>
                  <a:pt x="143729" y="6097845"/>
                </a:cubicBezTo>
                <a:lnTo>
                  <a:pt x="0" y="5989017"/>
                </a:lnTo>
                <a:lnTo>
                  <a:pt x="0" y="703020"/>
                </a:lnTo>
                <a:lnTo>
                  <a:pt x="143728" y="594191"/>
                </a:lnTo>
                <a:cubicBezTo>
                  <a:pt x="684187" y="219535"/>
                  <a:pt x="1340332" y="0"/>
                  <a:pt x="204775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0193166D-DDF1-4F9A-A786-A7AEF537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42780"/>
            <a:ext cx="3922397" cy="4657972"/>
          </a:xfrm>
          <a:custGeom>
            <a:avLst/>
            <a:gdLst>
              <a:gd name="connsiteX0" fmla="*/ 2047751 w 5229863"/>
              <a:gd name="connsiteY0" fmla="*/ 0 h 6210629"/>
              <a:gd name="connsiteX1" fmla="*/ 5229863 w 5229863"/>
              <a:gd name="connsiteY1" fmla="*/ 3182112 h 6210629"/>
              <a:gd name="connsiteX2" fmla="*/ 3286373 w 5229863"/>
              <a:gd name="connsiteY2" fmla="*/ 6114158 h 6210629"/>
              <a:gd name="connsiteX3" fmla="*/ 3022794 w 5229863"/>
              <a:gd name="connsiteY3" fmla="*/ 6210629 h 6210629"/>
              <a:gd name="connsiteX4" fmla="*/ 1077939 w 5229863"/>
              <a:gd name="connsiteY4" fmla="*/ 6210629 h 6210629"/>
              <a:gd name="connsiteX5" fmla="*/ 953634 w 5229863"/>
              <a:gd name="connsiteY5" fmla="*/ 6171135 h 6210629"/>
              <a:gd name="connsiteX6" fmla="*/ 23632 w 5229863"/>
              <a:gd name="connsiteY6" fmla="*/ 5637585 h 6210629"/>
              <a:gd name="connsiteX7" fmla="*/ 0 w 5229863"/>
              <a:gd name="connsiteY7" fmla="*/ 5616107 h 6210629"/>
              <a:gd name="connsiteX8" fmla="*/ 0 w 5229863"/>
              <a:gd name="connsiteY8" fmla="*/ 748118 h 6210629"/>
              <a:gd name="connsiteX9" fmla="*/ 23632 w 5229863"/>
              <a:gd name="connsiteY9" fmla="*/ 726640 h 6210629"/>
              <a:gd name="connsiteX10" fmla="*/ 2047751 w 5229863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9863" h="6210629">
                <a:moveTo>
                  <a:pt x="2047751" y="0"/>
                </a:moveTo>
                <a:cubicBezTo>
                  <a:pt x="3805183" y="0"/>
                  <a:pt x="5229863" y="1424680"/>
                  <a:pt x="5229863" y="3182112"/>
                </a:cubicBezTo>
                <a:cubicBezTo>
                  <a:pt x="5229863" y="4500186"/>
                  <a:pt x="4428481" y="5631087"/>
                  <a:pt x="3286373" y="6114158"/>
                </a:cubicBezTo>
                <a:lnTo>
                  <a:pt x="3022794" y="6210629"/>
                </a:lnTo>
                <a:lnTo>
                  <a:pt x="1077939" y="6210629"/>
                </a:lnTo>
                <a:lnTo>
                  <a:pt x="953634" y="6171135"/>
                </a:lnTo>
                <a:cubicBezTo>
                  <a:pt x="612471" y="6046219"/>
                  <a:pt x="298661" y="5864559"/>
                  <a:pt x="23632" y="5637585"/>
                </a:cubicBezTo>
                <a:lnTo>
                  <a:pt x="0" y="5616107"/>
                </a:lnTo>
                <a:lnTo>
                  <a:pt x="0" y="748118"/>
                </a:lnTo>
                <a:lnTo>
                  <a:pt x="23632" y="726640"/>
                </a:lnTo>
                <a:cubicBezTo>
                  <a:pt x="573689" y="272693"/>
                  <a:pt x="1278875" y="0"/>
                  <a:pt x="20477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reeform: Shape 15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5322" y="857251"/>
            <a:ext cx="3360420" cy="1885495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E4EE7214-AC05-465E-A501-65AA04EF5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8766" y="857252"/>
            <a:ext cx="3113532" cy="176205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0A3D0-A177-65FE-FB38-CBB375A6A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435" y="1277580"/>
            <a:ext cx="1593057" cy="696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1667AA-7D94-44ED-8D4C-DD459AE2B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5745" y="2319441"/>
            <a:ext cx="2792127" cy="290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36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730033"/>
              </p:ext>
            </p:extLst>
          </p:nvPr>
        </p:nvGraphicFramePr>
        <p:xfrm>
          <a:off x="381000" y="1500175"/>
          <a:ext cx="8348634" cy="4824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1670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Senior Phase – St. Ninian’s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10724" y="2333547"/>
            <a:ext cx="781744" cy="3087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>
            <a:off x="1259632" y="2199596"/>
            <a:ext cx="7133656" cy="57606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4366" y="885280"/>
            <a:ext cx="8435280" cy="1010376"/>
          </a:xfrm>
        </p:spPr>
        <p:txBody>
          <a:bodyPr>
            <a:noAutofit/>
          </a:bodyPr>
          <a:lstStyle/>
          <a:p>
            <a:r>
              <a:rPr lang="en-GB" sz="4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Progression Route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3789040"/>
            <a:ext cx="8435280" cy="101037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1766" y="189587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Learner Journey at High School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9823" y="2256157"/>
            <a:ext cx="79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4940" y="2256156"/>
            <a:ext cx="79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5060" y="2256155"/>
            <a:ext cx="79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2716" y="2256157"/>
            <a:ext cx="79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7833" y="2256156"/>
            <a:ext cx="79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97953" y="2256155"/>
            <a:ext cx="79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93304" y="2775660"/>
            <a:ext cx="3262894" cy="1155311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4788024" y="2371399"/>
            <a:ext cx="0" cy="2137721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55976" y="2708920"/>
            <a:ext cx="4320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Senior Phase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(National Qualifications)</a:t>
            </a:r>
          </a:p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N4/N5/Higher/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Higher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954574" y="2762973"/>
            <a:ext cx="3145818" cy="122247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99592" y="2744486"/>
            <a:ext cx="4320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Broad General Education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(BGE)</a:t>
            </a:r>
          </a:p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Third and Fourth Level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259632" y="2299391"/>
            <a:ext cx="0" cy="2209729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5130" y="2247255"/>
            <a:ext cx="79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P7</a:t>
            </a:r>
          </a:p>
        </p:txBody>
      </p:sp>
      <p:sp>
        <p:nvSpPr>
          <p:cNvPr id="29" name="Right Arrow 28"/>
          <p:cNvSpPr/>
          <p:nvPr/>
        </p:nvSpPr>
        <p:spPr>
          <a:xfrm rot="10800000">
            <a:off x="580308" y="4077072"/>
            <a:ext cx="4207716" cy="57606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928662" y="5000636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Focus 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Developing Literacy, Numeracy and Health &amp; Wellbeing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Skills Development  for learning, life and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Progression in their learning – pathways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Attainment AND Achievement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7624" y="449982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Continuous Assessment through a RANGE of evidence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380312" y="4549477"/>
            <a:ext cx="792088" cy="29747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 rot="10800000">
            <a:off x="1228538" y="4571035"/>
            <a:ext cx="792088" cy="27591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899592" y="41490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BGE – Nursery to the end of S3</a:t>
            </a:r>
          </a:p>
        </p:txBody>
      </p:sp>
    </p:spTree>
    <p:extLst>
      <p:ext uri="{BB962C8B-B14F-4D97-AF65-F5344CB8AC3E}">
        <p14:creationId xmlns:p14="http://schemas.microsoft.com/office/powerpoint/2010/main" val="106516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3238845" y="2404827"/>
            <a:ext cx="29086" cy="209894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435280" cy="1010376"/>
          </a:xfrm>
        </p:spPr>
        <p:txBody>
          <a:bodyPr>
            <a:noAutofit/>
          </a:bodyPr>
          <a:lstStyle/>
          <a:p>
            <a:r>
              <a:rPr lang="en-GB" sz="4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St Ninian’s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06597" y="2233024"/>
            <a:ext cx="7133656" cy="57606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3506276"/>
            <a:ext cx="8435280" cy="101037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6788" y="2289585"/>
            <a:ext cx="79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1905" y="2289584"/>
            <a:ext cx="79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2025" y="2289583"/>
            <a:ext cx="79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9681" y="2289585"/>
            <a:ext cx="79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4798" y="2289584"/>
            <a:ext cx="79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4918" y="2289583"/>
            <a:ext cx="792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1988" y="3317962"/>
            <a:ext cx="2116546" cy="1155311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318965" y="1371600"/>
            <a:ext cx="0" cy="444420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94859" y="3432801"/>
            <a:ext cx="245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Pupils study every subject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001396" y="2802061"/>
            <a:ext cx="3317569" cy="57606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3217149" y="3372965"/>
            <a:ext cx="2232248" cy="72764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863170" y="2888859"/>
            <a:ext cx="356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Pupils follow a BGE until end of S3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74289" y="3578796"/>
            <a:ext cx="2068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Personalisation and Choice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5471093" y="2404827"/>
            <a:ext cx="12894" cy="2901439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6623221" y="2404827"/>
            <a:ext cx="42212" cy="2901439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4343400" y="4043868"/>
            <a:ext cx="1086073" cy="45840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391861" y="4119751"/>
            <a:ext cx="86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choice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5485401" y="4038600"/>
            <a:ext cx="1137820" cy="45840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5528794" y="4114483"/>
            <a:ext cx="86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choice</a:t>
            </a:r>
          </a:p>
        </p:txBody>
      </p:sp>
      <p:sp>
        <p:nvSpPr>
          <p:cNvPr id="42" name="Right Arrow 41"/>
          <p:cNvSpPr/>
          <p:nvPr/>
        </p:nvSpPr>
        <p:spPr>
          <a:xfrm>
            <a:off x="6660232" y="4038600"/>
            <a:ext cx="1137820" cy="45840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703625" y="4114483"/>
            <a:ext cx="86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choice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328915" y="5342220"/>
            <a:ext cx="3442913" cy="1155311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4419600" y="5486400"/>
            <a:ext cx="3395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Pupils prepare for National Qualifications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25B7A561-BAAA-AB40-C259-0C4D98A3E074}"/>
              </a:ext>
            </a:extLst>
          </p:cNvPr>
          <p:cNvSpPr/>
          <p:nvPr/>
        </p:nvSpPr>
        <p:spPr>
          <a:xfrm>
            <a:off x="4383606" y="4522509"/>
            <a:ext cx="1049295" cy="45840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77650-C8FF-0C27-EE2E-78B0978C97C6}"/>
              </a:ext>
            </a:extLst>
          </p:cNvPr>
          <p:cNvSpPr txBox="1"/>
          <p:nvPr/>
        </p:nvSpPr>
        <p:spPr>
          <a:xfrm>
            <a:off x="4426999" y="4598393"/>
            <a:ext cx="859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National 4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F1EC0363-66FF-6E65-0B07-E77BE044D994}"/>
              </a:ext>
            </a:extLst>
          </p:cNvPr>
          <p:cNvSpPr/>
          <p:nvPr/>
        </p:nvSpPr>
        <p:spPr>
          <a:xfrm>
            <a:off x="5535734" y="4517241"/>
            <a:ext cx="1049295" cy="45840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249E60-09A0-48DE-B28D-E244544A4E4D}"/>
              </a:ext>
            </a:extLst>
          </p:cNvPr>
          <p:cNvSpPr txBox="1"/>
          <p:nvPr/>
        </p:nvSpPr>
        <p:spPr>
          <a:xfrm>
            <a:off x="5579127" y="4593125"/>
            <a:ext cx="852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National 5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42BB909B-83A5-6F56-919F-A66BB16C78C6}"/>
              </a:ext>
            </a:extLst>
          </p:cNvPr>
          <p:cNvSpPr/>
          <p:nvPr/>
        </p:nvSpPr>
        <p:spPr>
          <a:xfrm>
            <a:off x="6723105" y="4517241"/>
            <a:ext cx="1049295" cy="45840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1796BB-CA7F-E594-EA51-ECDE9586B22A}"/>
              </a:ext>
            </a:extLst>
          </p:cNvPr>
          <p:cNvSpPr txBox="1"/>
          <p:nvPr/>
        </p:nvSpPr>
        <p:spPr>
          <a:xfrm>
            <a:off x="6753958" y="4593125"/>
            <a:ext cx="798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Higher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4B834322-5D45-8D14-69A1-B1E620DF2839}"/>
              </a:ext>
            </a:extLst>
          </p:cNvPr>
          <p:cNvSpPr/>
          <p:nvPr/>
        </p:nvSpPr>
        <p:spPr>
          <a:xfrm>
            <a:off x="4424780" y="4920825"/>
            <a:ext cx="1044899" cy="45840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6D253D-435C-AE22-2174-A5D1217EC7D3}"/>
              </a:ext>
            </a:extLst>
          </p:cNvPr>
          <p:cNvSpPr txBox="1"/>
          <p:nvPr/>
        </p:nvSpPr>
        <p:spPr>
          <a:xfrm>
            <a:off x="4468639" y="4996708"/>
            <a:ext cx="86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National 5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42EA0923-5595-765D-B4C1-E37AA8DD62DA}"/>
              </a:ext>
            </a:extLst>
          </p:cNvPr>
          <p:cNvSpPr/>
          <p:nvPr/>
        </p:nvSpPr>
        <p:spPr>
          <a:xfrm>
            <a:off x="5577374" y="4915557"/>
            <a:ext cx="1137820" cy="45840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BCEB62-566E-F203-0395-8A175DB4C234}"/>
              </a:ext>
            </a:extLst>
          </p:cNvPr>
          <p:cNvSpPr txBox="1"/>
          <p:nvPr/>
        </p:nvSpPr>
        <p:spPr>
          <a:xfrm>
            <a:off x="5620767" y="4991440"/>
            <a:ext cx="865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Higher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279AB5E4-1186-D01F-767D-3E9D31E5DA07}"/>
              </a:ext>
            </a:extLst>
          </p:cNvPr>
          <p:cNvSpPr/>
          <p:nvPr/>
        </p:nvSpPr>
        <p:spPr>
          <a:xfrm>
            <a:off x="6786980" y="4915557"/>
            <a:ext cx="1137820" cy="45840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2D0106-4504-23A5-6947-CD26D07BDB32}"/>
              </a:ext>
            </a:extLst>
          </p:cNvPr>
          <p:cNvSpPr txBox="1"/>
          <p:nvPr/>
        </p:nvSpPr>
        <p:spPr>
          <a:xfrm>
            <a:off x="6795598" y="4991440"/>
            <a:ext cx="964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 Higher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6F0C87-934E-B70A-3574-4F6F941F5D0F}"/>
              </a:ext>
            </a:extLst>
          </p:cNvPr>
          <p:cNvSpPr txBox="1"/>
          <p:nvPr/>
        </p:nvSpPr>
        <p:spPr>
          <a:xfrm>
            <a:off x="3985320" y="1143000"/>
            <a:ext cx="4320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Senior Phase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(National Qualifications)</a:t>
            </a:r>
          </a:p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N4/N5/Higher/</a:t>
            </a:r>
            <a:r>
              <a:rPr lang="en-GB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Adv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Higher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4B9F661-DF89-7C95-2897-74960E9D0825}"/>
              </a:ext>
            </a:extLst>
          </p:cNvPr>
          <p:cNvSpPr/>
          <p:nvPr/>
        </p:nvSpPr>
        <p:spPr>
          <a:xfrm>
            <a:off x="4561070" y="1219200"/>
            <a:ext cx="3145818" cy="111434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46088" y="838200"/>
            <a:ext cx="7935912" cy="70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endParaRPr lang="en-GB" sz="1800" dirty="0"/>
          </a:p>
          <a:p>
            <a:pPr hangingPunct="0"/>
            <a:r>
              <a:rPr lang="en-GB" sz="1800" b="1" dirty="0"/>
              <a:t> </a:t>
            </a:r>
            <a:r>
              <a:rPr lang="en-GB" sz="1800" b="1" u="sng" dirty="0"/>
              <a:t>S4 </a:t>
            </a:r>
            <a:r>
              <a:rPr lang="en-GB" sz="1800" b="1" u="sng" dirty="0">
                <a:sym typeface="Wingdings" pitchFamily="2" charset="2"/>
              </a:rPr>
              <a:t></a:t>
            </a:r>
            <a:r>
              <a:rPr lang="en-GB" sz="1800" b="1" u="sng" dirty="0"/>
              <a:t> S5  Options 2023</a:t>
            </a:r>
            <a:endParaRPr lang="en-GB" sz="1800" dirty="0"/>
          </a:p>
          <a:p>
            <a:pPr hangingPunct="0"/>
            <a:r>
              <a:rPr lang="en-GB" sz="1800" b="1" dirty="0"/>
              <a:t> </a:t>
            </a:r>
            <a:endParaRPr lang="en-GB" sz="1800" dirty="0"/>
          </a:p>
          <a:p>
            <a:pPr hangingPunct="0"/>
            <a:r>
              <a:rPr lang="en-GB" sz="1800" dirty="0"/>
              <a:t> </a:t>
            </a:r>
            <a:r>
              <a:rPr lang="en-GB" sz="1700" dirty="0"/>
              <a:t>1.	There are no compulsory subjects</a:t>
            </a:r>
          </a:p>
          <a:p>
            <a:pPr hangingPunct="0"/>
            <a:r>
              <a:rPr lang="en-GB" sz="1700" dirty="0"/>
              <a:t> </a:t>
            </a:r>
          </a:p>
          <a:p>
            <a:pPr hangingPunct="0"/>
            <a:r>
              <a:rPr lang="en-GB" sz="1700" dirty="0"/>
              <a:t>2.	You must choose subjects that you have been doing in S4.</a:t>
            </a:r>
          </a:p>
          <a:p>
            <a:pPr hangingPunct="0"/>
            <a:r>
              <a:rPr lang="en-GB" sz="1700" dirty="0"/>
              <a:t> </a:t>
            </a:r>
          </a:p>
          <a:p>
            <a:pPr hangingPunct="0"/>
            <a:r>
              <a:rPr lang="en-GB" sz="1700" dirty="0"/>
              <a:t>3.	Your choice should be based on what you consider to be your </a:t>
            </a:r>
            <a:r>
              <a:rPr lang="en-GB" sz="1700" b="1" dirty="0"/>
              <a:t>best 	subjects </a:t>
            </a:r>
            <a:r>
              <a:rPr lang="en-GB" sz="1700" dirty="0"/>
              <a:t>and therefore the subjects in which you will achieve your best 	grades.</a:t>
            </a:r>
          </a:p>
          <a:p>
            <a:pPr hangingPunct="0"/>
            <a:r>
              <a:rPr lang="en-GB" sz="1700" dirty="0"/>
              <a:t>	 </a:t>
            </a:r>
          </a:p>
          <a:p>
            <a:pPr hangingPunct="0"/>
            <a:r>
              <a:rPr lang="en-GB" sz="1700" dirty="0"/>
              <a:t>4.	You should try to indicate whether you are expecting to study the 	subject at  Higher (H), National 5 (Nat 5) or National 4 (Nat 4).</a:t>
            </a:r>
          </a:p>
          <a:p>
            <a:pPr hangingPunct="0"/>
            <a:r>
              <a:rPr lang="en-GB" sz="1700" dirty="0"/>
              <a:t> </a:t>
            </a:r>
          </a:p>
          <a:p>
            <a:pPr hangingPunct="0"/>
            <a:r>
              <a:rPr lang="en-GB" sz="1700" dirty="0"/>
              <a:t>5.	This exercise does not guarantee that you will be able to be given your 	complete choice of subjects</a:t>
            </a:r>
            <a:r>
              <a:rPr lang="en-GB" sz="1700" dirty="0" smtClean="0"/>
              <a:t>. You need to make a 2</a:t>
            </a:r>
            <a:r>
              <a:rPr lang="en-GB" sz="1700" baseline="30000" dirty="0" smtClean="0"/>
              <a:t>nd</a:t>
            </a:r>
            <a:r>
              <a:rPr lang="en-GB" sz="1700" dirty="0" smtClean="0"/>
              <a:t> choice for each 	column.</a:t>
            </a:r>
            <a:endParaRPr lang="en-GB" sz="1700" dirty="0"/>
          </a:p>
          <a:p>
            <a:pPr hangingPunct="0"/>
            <a:r>
              <a:rPr lang="en-GB" sz="1700" dirty="0"/>
              <a:t> </a:t>
            </a:r>
          </a:p>
          <a:p>
            <a:pPr hangingPunct="0"/>
            <a:r>
              <a:rPr lang="en-GB" sz="1700" dirty="0"/>
              <a:t>6.	Following discussion with your Guidance teacher and your parents, 	you should return your completed option form by 9</a:t>
            </a:r>
            <a:r>
              <a:rPr lang="en-GB" sz="1700" baseline="30000" dirty="0"/>
              <a:t>th</a:t>
            </a:r>
            <a:r>
              <a:rPr lang="en-GB" sz="1700" dirty="0"/>
              <a:t> March (earlier is 	preferable)</a:t>
            </a:r>
            <a:endParaRPr lang="en-GB" sz="4400" dirty="0"/>
          </a:p>
          <a:p>
            <a:pPr algn="ctr" eaLnBrk="0" hangingPunct="0"/>
            <a:endParaRPr lang="en-GB" sz="4400" dirty="0"/>
          </a:p>
          <a:p>
            <a:pPr algn="ctr" eaLnBrk="0" hangingPunct="0"/>
            <a:endParaRPr lang="en-GB" sz="4400" dirty="0"/>
          </a:p>
        </p:txBody>
      </p:sp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A20AF3DA-5A4B-4B32-A3E5-A3C07A8731FE}" type="datetime2">
              <a:rPr lang="en-US" smtClean="0"/>
              <a:pPr/>
              <a:t>Wednesday, January 18,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52004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46088" y="838200"/>
            <a:ext cx="793591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GB" sz="4400"/>
          </a:p>
          <a:p>
            <a:pPr algn="ctr" eaLnBrk="0" hangingPunct="0"/>
            <a:endParaRPr lang="en-GB" sz="4400"/>
          </a:p>
          <a:p>
            <a:pPr algn="ctr" eaLnBrk="0" hangingPunct="0"/>
            <a:endParaRPr lang="en-GB" sz="4400"/>
          </a:p>
          <a:p>
            <a:pPr algn="ctr" eaLnBrk="0" hangingPunct="0"/>
            <a:endParaRPr lang="en-GB" sz="4400"/>
          </a:p>
          <a:p>
            <a:pPr algn="ctr" eaLnBrk="0" hangingPunct="0"/>
            <a:r>
              <a:rPr lang="en-GB" sz="4400"/>
              <a:t> </a:t>
            </a:r>
          </a:p>
          <a:p>
            <a:pPr algn="ctr" eaLnBrk="0" hangingPunct="0"/>
            <a:endParaRPr lang="en-GB" sz="4400"/>
          </a:p>
          <a:p>
            <a:pPr algn="ctr" eaLnBrk="0" hangingPunct="0"/>
            <a:endParaRPr lang="en-GB" sz="4400"/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05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0567" name="TextBox 8"/>
          <p:cNvSpPr txBox="1">
            <a:spLocks noChangeArrowheads="1"/>
          </p:cNvSpPr>
          <p:nvPr/>
        </p:nvSpPr>
        <p:spPr bwMode="auto">
          <a:xfrm>
            <a:off x="971600" y="1268760"/>
            <a:ext cx="7345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/>
              <a:t>S5 OPTIONS FORM 2023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568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9A48E8CC-B23B-4108-AE51-FB1ABA3E6980}" type="datetime2">
              <a:rPr lang="en-US" smtClean="0"/>
              <a:pPr/>
              <a:t>Wednesday, January 18, 2023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98069"/>
              </p:ext>
            </p:extLst>
          </p:nvPr>
        </p:nvGraphicFramePr>
        <p:xfrm>
          <a:off x="299244" y="2068652"/>
          <a:ext cx="8229599" cy="3908616"/>
        </p:xfrm>
        <a:graphic>
          <a:graphicData uri="http://schemas.openxmlformats.org/drawingml/2006/table">
            <a:tbl>
              <a:tblPr/>
              <a:tblGrid>
                <a:gridCol w="478516">
                  <a:extLst>
                    <a:ext uri="{9D8B030D-6E8A-4147-A177-3AD203B41FA5}">
                      <a16:colId xmlns:a16="http://schemas.microsoft.com/office/drawing/2014/main" val="3346242299"/>
                    </a:ext>
                  </a:extLst>
                </a:gridCol>
                <a:gridCol w="1550107">
                  <a:extLst>
                    <a:ext uri="{9D8B030D-6E8A-4147-A177-3AD203B41FA5}">
                      <a16:colId xmlns:a16="http://schemas.microsoft.com/office/drawing/2014/main" val="2436122272"/>
                    </a:ext>
                  </a:extLst>
                </a:gridCol>
                <a:gridCol w="1550107">
                  <a:extLst>
                    <a:ext uri="{9D8B030D-6E8A-4147-A177-3AD203B41FA5}">
                      <a16:colId xmlns:a16="http://schemas.microsoft.com/office/drawing/2014/main" val="3885987245"/>
                    </a:ext>
                  </a:extLst>
                </a:gridCol>
                <a:gridCol w="1550107">
                  <a:extLst>
                    <a:ext uri="{9D8B030D-6E8A-4147-A177-3AD203B41FA5}">
                      <a16:colId xmlns:a16="http://schemas.microsoft.com/office/drawing/2014/main" val="2662070727"/>
                    </a:ext>
                  </a:extLst>
                </a:gridCol>
                <a:gridCol w="1550107">
                  <a:extLst>
                    <a:ext uri="{9D8B030D-6E8A-4147-A177-3AD203B41FA5}">
                      <a16:colId xmlns:a16="http://schemas.microsoft.com/office/drawing/2014/main" val="3049086491"/>
                    </a:ext>
                  </a:extLst>
                </a:gridCol>
                <a:gridCol w="1550655">
                  <a:extLst>
                    <a:ext uri="{9D8B030D-6E8A-4147-A177-3AD203B41FA5}">
                      <a16:colId xmlns:a16="http://schemas.microsoft.com/office/drawing/2014/main" val="2444826312"/>
                    </a:ext>
                  </a:extLst>
                </a:gridCol>
              </a:tblGrid>
              <a:tr h="144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COLUMN A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COLUMN B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COLUMN C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COLUMN D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COLUMN 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679489"/>
                  </a:ext>
                </a:extLst>
              </a:tr>
              <a:tr h="144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532966"/>
                  </a:ext>
                </a:extLst>
              </a:tr>
              <a:tr h="2170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Geography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History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Modern Studies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Maths </a:t>
                      </a: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Maths (N5</a:t>
                      </a:r>
                      <a:r>
                        <a:rPr lang="en-US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Applications of </a:t>
                      </a:r>
                      <a:r>
                        <a:rPr lang="en-US" sz="105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Maths</a:t>
                      </a:r>
                      <a:r>
                        <a:rPr lang="en-US" sz="10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(N5)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Maths</a:t>
                      </a:r>
                      <a:r>
                        <a:rPr lang="en-US" sz="10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(Level 5)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Social </a:t>
                      </a: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Subject</a:t>
                      </a:r>
                      <a:r>
                        <a:rPr lang="en-US" sz="105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(History OR Modern Studies)</a:t>
                      </a: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(N5)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Biology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Chemistry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Chemistry (N5)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Physics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English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English (N5) </a:t>
                      </a:r>
                      <a:endParaRPr lang="en-GB" sz="105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Health Sector (NPA)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Lab Skills – Forensics (NPA)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Languages</a:t>
                      </a:r>
                      <a:r>
                        <a:rPr lang="en-GB" sz="10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for life, work and Travel (N4 /N5)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Art &amp; Design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Design &amp; Manufacture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Practical Woodworking (N5) </a:t>
                      </a:r>
                      <a:endParaRPr lang="en-GB" sz="105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Dance (N5)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French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Spanish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Maths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Maths (N5</a:t>
                      </a: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Maths (Level 5)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Music (H)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Hospitality: Practical Cake Craft (N5)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Business Management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Computing Science (H)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Graphic Communication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Graphic Communication (N5)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History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Modern Studies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English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English (N5)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Drama </a:t>
                      </a: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(H)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Work Placement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Foundation </a:t>
                      </a: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Apprenticeships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College Option (Tuesday &amp; Thursday afternoon)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Cyber Security (NPA)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Games Design</a:t>
                      </a:r>
                      <a:r>
                        <a:rPr lang="en-GB" sz="10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(NPA)</a:t>
                      </a: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Creative Industries</a:t>
                      </a:r>
                      <a:r>
                        <a:rPr lang="en-GB" sz="10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(NPA)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Early Years &amp; Childcare (NPA)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Administration </a:t>
                      </a: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&amp; IT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Art &amp; Design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Biology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Biology (N5)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Business Management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Chemistry(H)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Physics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Physics (N5)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Music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Spanish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 (H) 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076500"/>
                  </a:ext>
                </a:extLst>
              </a:tr>
              <a:tr h="289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1st Choice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882208"/>
                  </a:ext>
                </a:extLst>
              </a:tr>
              <a:tr h="289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2nd Choice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198" marR="59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810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03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268760"/>
            <a:ext cx="9067800" cy="86636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Options Information Evening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Mr </a:t>
            </a:r>
            <a:r>
              <a:rPr lang="en-GB" b="1" dirty="0" err="1"/>
              <a:t>Rance</a:t>
            </a:r>
            <a:r>
              <a:rPr lang="en-GB" b="1" dirty="0"/>
              <a:t>			Head of S5</a:t>
            </a:r>
          </a:p>
          <a:p>
            <a:r>
              <a:rPr lang="en-GB" b="1" dirty="0"/>
              <a:t>Mr Sheerin		Head of </a:t>
            </a:r>
            <a:r>
              <a:rPr lang="en-GB" b="1" dirty="0" smtClean="0"/>
              <a:t>S6</a:t>
            </a:r>
          </a:p>
          <a:p>
            <a:r>
              <a:rPr lang="en-GB" b="1" dirty="0" smtClean="0"/>
              <a:t>Mr David </a:t>
            </a:r>
            <a:r>
              <a:rPr lang="en-GB" b="1" dirty="0" err="1" smtClean="0"/>
              <a:t>Faulds</a:t>
            </a:r>
            <a:r>
              <a:rPr lang="en-GB" b="1" dirty="0" smtClean="0"/>
              <a:t>	Kelvin College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	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67544" y="836712"/>
            <a:ext cx="7935912" cy="1021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n-GB" sz="1800" b="1" dirty="0"/>
              <a:t> </a:t>
            </a:r>
            <a:endParaRPr lang="en-GB" sz="1800" dirty="0"/>
          </a:p>
          <a:p>
            <a:pPr hangingPunct="0"/>
            <a:r>
              <a:rPr lang="en-GB" sz="1800" b="1" u="sng" dirty="0"/>
              <a:t>S5 </a:t>
            </a:r>
            <a:r>
              <a:rPr lang="en-GB" sz="1800" b="1" u="sng" dirty="0">
                <a:sym typeface="Wingdings" pitchFamily="2" charset="2"/>
              </a:rPr>
              <a:t></a:t>
            </a:r>
            <a:r>
              <a:rPr lang="en-GB" sz="1800" b="1" u="sng" dirty="0"/>
              <a:t> S6  Options 2023</a:t>
            </a:r>
            <a:endParaRPr lang="en-GB" sz="1800" dirty="0"/>
          </a:p>
          <a:p>
            <a:pPr hangingPunct="0"/>
            <a:r>
              <a:rPr lang="en-GB" sz="1800" b="1" dirty="0"/>
              <a:t> </a:t>
            </a:r>
            <a:r>
              <a:rPr lang="en-GB" sz="1800" dirty="0"/>
              <a:t> </a:t>
            </a:r>
          </a:p>
          <a:p>
            <a:pPr marL="895350" indent="-895350" hangingPunct="0"/>
            <a:r>
              <a:rPr lang="en-GB" sz="1800" dirty="0"/>
              <a:t>1.	</a:t>
            </a:r>
            <a:r>
              <a:rPr lang="en-GB" sz="1600" dirty="0"/>
              <a:t>Your choice should be based on what you consider to be </a:t>
            </a:r>
            <a:r>
              <a:rPr lang="en-GB" sz="1600" b="1" dirty="0"/>
              <a:t>your best 	subjects</a:t>
            </a:r>
            <a:r>
              <a:rPr lang="en-GB" sz="1600" dirty="0"/>
              <a:t> and therefore the subjects in which you will achieve your best  grades.  Alternatively you will choose subjects </a:t>
            </a:r>
            <a:r>
              <a:rPr lang="en-GB" sz="1600" b="1" dirty="0"/>
              <a:t>that will best assist</a:t>
            </a:r>
            <a:r>
              <a:rPr lang="en-GB" sz="1600" dirty="0"/>
              <a:t> you once you have left school for example – UCAS Applications</a:t>
            </a:r>
          </a:p>
          <a:p>
            <a:pPr hangingPunct="0"/>
            <a:r>
              <a:rPr lang="en-GB" sz="1600" dirty="0"/>
              <a:t> </a:t>
            </a:r>
          </a:p>
          <a:p>
            <a:pPr hangingPunct="0"/>
            <a:r>
              <a:rPr lang="en-GB" sz="1600" dirty="0"/>
              <a:t>2.	You should try to indicate whether you are expecting to study the 	subject at Advanced Higher (AH), National 5 (Nat 5) 	</a:t>
            </a:r>
          </a:p>
          <a:p>
            <a:pPr hangingPunct="0"/>
            <a:r>
              <a:rPr lang="en-GB" sz="1600" dirty="0"/>
              <a:t> </a:t>
            </a:r>
          </a:p>
          <a:p>
            <a:pPr marL="895350" indent="-895350" hangingPunct="0"/>
            <a:r>
              <a:rPr lang="en-GB" sz="1600" dirty="0"/>
              <a:t>3.	This exercise does not guarantee that you will be able to be given your complete choice of subjects.</a:t>
            </a:r>
          </a:p>
          <a:p>
            <a:pPr hangingPunct="0"/>
            <a:r>
              <a:rPr lang="en-GB" sz="1600" dirty="0"/>
              <a:t> </a:t>
            </a:r>
          </a:p>
          <a:p>
            <a:pPr marL="895350" indent="-895350" hangingPunct="0">
              <a:buAutoNum type="arabicPeriod" startAt="4"/>
            </a:pPr>
            <a:r>
              <a:rPr lang="en-GB" sz="1600" dirty="0"/>
              <a:t>Following discussion with your Guidance teacher and your 	parents, you should return your completed option form by 9th March (earlier is preferable).</a:t>
            </a:r>
          </a:p>
          <a:p>
            <a:pPr hangingPunct="0"/>
            <a:endParaRPr lang="en-GB" sz="1600" dirty="0"/>
          </a:p>
          <a:p>
            <a:pPr marL="895350" indent="-895350" hangingPunct="0"/>
            <a:r>
              <a:rPr lang="en-GB" sz="1600" dirty="0"/>
              <a:t>5.	Private Study will only be granted following publication of SQA Exam results. This is only applicable to those studying Advanced Highers following a discussion with the Guidance Teacher and Year Head. This is to help facilitate independent study as part of the research required for Advanced Higher courses.</a:t>
            </a:r>
          </a:p>
          <a:p>
            <a:pPr marL="342900" indent="-342900" hangingPunct="0">
              <a:buAutoNum type="arabicPeriod" startAt="4"/>
            </a:pPr>
            <a:endParaRPr lang="en-GB" sz="1800" dirty="0"/>
          </a:p>
          <a:p>
            <a:pPr hangingPunct="0"/>
            <a:r>
              <a:rPr lang="en-GB" sz="4400" dirty="0"/>
              <a:t> </a:t>
            </a:r>
          </a:p>
          <a:p>
            <a:pPr hangingPunct="0"/>
            <a:r>
              <a:rPr lang="en-GB" sz="4400" dirty="0"/>
              <a:t> </a:t>
            </a:r>
          </a:p>
          <a:p>
            <a:pPr hangingPunct="0"/>
            <a:r>
              <a:rPr lang="en-GB" sz="4400" dirty="0"/>
              <a:t> </a:t>
            </a:r>
          </a:p>
          <a:p>
            <a:pPr hangingPunct="0"/>
            <a:r>
              <a:rPr lang="en-GB" sz="4400" dirty="0"/>
              <a:t> </a:t>
            </a:r>
          </a:p>
          <a:p>
            <a:pPr hangingPunct="0"/>
            <a:r>
              <a:rPr lang="en-GB" sz="4400" dirty="0"/>
              <a:t> </a:t>
            </a:r>
          </a:p>
          <a:p>
            <a:pPr algn="ctr" eaLnBrk="0" hangingPunct="0"/>
            <a:endParaRPr lang="en-GB" sz="4400" dirty="0"/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F0573BF-0E04-4110-BD8A-6ABE836521E4}" type="datetime2">
              <a:rPr lang="en-US" smtClean="0"/>
              <a:pPr/>
              <a:t>Wednesday, January 18, 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799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46088" y="838200"/>
            <a:ext cx="793591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GB" sz="4400"/>
          </a:p>
          <a:p>
            <a:pPr algn="ctr" eaLnBrk="0" hangingPunct="0"/>
            <a:endParaRPr lang="en-GB" sz="4400"/>
          </a:p>
          <a:p>
            <a:pPr algn="ctr" eaLnBrk="0" hangingPunct="0"/>
            <a:r>
              <a:rPr lang="en-GB" sz="4400"/>
              <a:t> </a:t>
            </a:r>
          </a:p>
          <a:p>
            <a:pPr algn="ctr" eaLnBrk="0" hangingPunct="0"/>
            <a:endParaRPr lang="en-GB" sz="4400"/>
          </a:p>
          <a:p>
            <a:pPr algn="ctr" eaLnBrk="0" hangingPunct="0"/>
            <a:endParaRPr lang="en-GB" sz="440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331640" y="1022822"/>
            <a:ext cx="6983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/>
              <a:t>S6 OPTIONS FORM 2023</a:t>
            </a:r>
          </a:p>
        </p:txBody>
      </p:sp>
      <p:sp>
        <p:nvSpPr>
          <p:cNvPr id="22533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F84C895D-20EC-4DDB-955E-90DBEC22C057}" type="datetime2">
              <a:rPr lang="en-US" smtClean="0"/>
              <a:pPr/>
              <a:t>Wednesday, January 18, 2023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22992"/>
              </p:ext>
            </p:extLst>
          </p:nvPr>
        </p:nvGraphicFramePr>
        <p:xfrm>
          <a:off x="942716" y="1576776"/>
          <a:ext cx="7210686" cy="4935782"/>
        </p:xfrm>
        <a:graphic>
          <a:graphicData uri="http://schemas.openxmlformats.org/drawingml/2006/table">
            <a:tbl>
              <a:tblPr/>
              <a:tblGrid>
                <a:gridCol w="414276">
                  <a:extLst>
                    <a:ext uri="{9D8B030D-6E8A-4147-A177-3AD203B41FA5}">
                      <a16:colId xmlns:a16="http://schemas.microsoft.com/office/drawing/2014/main" val="1485666846"/>
                    </a:ext>
                  </a:extLst>
                </a:gridCol>
                <a:gridCol w="1359092">
                  <a:extLst>
                    <a:ext uri="{9D8B030D-6E8A-4147-A177-3AD203B41FA5}">
                      <a16:colId xmlns:a16="http://schemas.microsoft.com/office/drawing/2014/main" val="2620269113"/>
                    </a:ext>
                  </a:extLst>
                </a:gridCol>
                <a:gridCol w="1359092">
                  <a:extLst>
                    <a:ext uri="{9D8B030D-6E8A-4147-A177-3AD203B41FA5}">
                      <a16:colId xmlns:a16="http://schemas.microsoft.com/office/drawing/2014/main" val="781202033"/>
                    </a:ext>
                  </a:extLst>
                </a:gridCol>
                <a:gridCol w="1359567">
                  <a:extLst>
                    <a:ext uri="{9D8B030D-6E8A-4147-A177-3AD203B41FA5}">
                      <a16:colId xmlns:a16="http://schemas.microsoft.com/office/drawing/2014/main" val="1608080035"/>
                    </a:ext>
                  </a:extLst>
                </a:gridCol>
                <a:gridCol w="1359092">
                  <a:extLst>
                    <a:ext uri="{9D8B030D-6E8A-4147-A177-3AD203B41FA5}">
                      <a16:colId xmlns:a16="http://schemas.microsoft.com/office/drawing/2014/main" val="3165342007"/>
                    </a:ext>
                  </a:extLst>
                </a:gridCol>
                <a:gridCol w="1359567">
                  <a:extLst>
                    <a:ext uri="{9D8B030D-6E8A-4147-A177-3AD203B41FA5}">
                      <a16:colId xmlns:a16="http://schemas.microsoft.com/office/drawing/2014/main" val="1749712273"/>
                    </a:ext>
                  </a:extLst>
                </a:gridCol>
              </a:tblGrid>
              <a:tr h="1457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COLUMN A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COLUMN B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COLUMN C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COLUMN D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COLUMN E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838568"/>
                  </a:ext>
                </a:extLst>
              </a:tr>
              <a:tr h="28890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Geography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History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Modern Studies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Maths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Maths (N5</a:t>
                      </a:r>
                      <a:r>
                        <a:rPr lang="en-US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Applications of </a:t>
                      </a:r>
                      <a:r>
                        <a:rPr lang="en-US" sz="105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Maths</a:t>
                      </a:r>
                      <a:r>
                        <a:rPr lang="en-US" sz="10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(N5)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aseline="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Maths</a:t>
                      </a:r>
                      <a:r>
                        <a:rPr lang="en-US" sz="10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(Level 5)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Social Subject</a:t>
                      </a:r>
                      <a:r>
                        <a:rPr lang="en-US" sz="10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(History OR Modern Studies)</a:t>
                      </a:r>
                      <a:r>
                        <a:rPr lang="en-US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(N5)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05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History</a:t>
                      </a:r>
                      <a:r>
                        <a:rPr lang="en-US" sz="1050" i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(AH)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i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Modern Studies (AH)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i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Geography (AH)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i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Mathematics (AH)</a:t>
                      </a:r>
                      <a:endParaRPr lang="en-GB" sz="105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Biology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Chemistry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Chemistry (N5)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Physics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English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English (N5)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Health Sector (NPA)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Lab Skills – Forensics (NPA)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Languages</a:t>
                      </a:r>
                      <a:r>
                        <a:rPr lang="en-GB" sz="10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for life, work and Travel (N4 /N5)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50" baseline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Politics (H)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Biology (AH)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English (AH)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Physics (AH)</a:t>
                      </a:r>
                      <a:endParaRPr lang="en-GB" sz="105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Art &amp; Design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Design &amp; Manufacture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Practical Woodworking (N5)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Dance (N5)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French (H)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Mandarin (H)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Spanish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Maths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Maths (N5)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Maths (Level 5)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Music (H)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Hospitality: Practical Cake Craft (N5)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5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Photography (H)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Environmental Science (H)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French</a:t>
                      </a:r>
                      <a:r>
                        <a:rPr lang="en-GB" sz="1050" i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(AH)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Mandarin (AH)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Music (AH)</a:t>
                      </a:r>
                      <a:endParaRPr lang="en-GB" sz="105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Business Management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Computing Science (H)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Graphic Communication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Graphic Communication (N5)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History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Modern Studies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English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English (N5)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Drama (H)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Work Placement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Foundation Apprenticeships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College Option (Tuesday &amp; Thursday afternoon)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Cyber Security (NPA)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Games Design</a:t>
                      </a:r>
                      <a:r>
                        <a:rPr lang="en-GB" sz="10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(NPA)</a:t>
                      </a: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5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Drama (AH)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Leadership – Skills Academy</a:t>
                      </a:r>
                      <a:endParaRPr lang="en-GB" sz="1050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Creative Industries</a:t>
                      </a:r>
                      <a:r>
                        <a:rPr lang="en-GB" sz="10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(NPA)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Early Years &amp; Childcare (NPA)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Administration &amp; IT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Art &amp; Design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Biology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Biology (N5)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Business Management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Chemistry(H)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Physics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Physics (N5)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Music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Spanish (H) </a:t>
                      </a:r>
                      <a:endParaRPr lang="en-GB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 (H)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5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RMPS (H)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Art &amp; Design (AH)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Chemistry (AH)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Spanish (AH)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Refereeing (Level</a:t>
                      </a:r>
                      <a:r>
                        <a:rPr lang="en-GB" sz="1050" i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7)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i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Sport Dev (NPA)</a:t>
                      </a:r>
                      <a:endParaRPr lang="en-GB" sz="105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693152"/>
                  </a:ext>
                </a:extLst>
              </a:tr>
              <a:tr h="3947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1st Choice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810002"/>
                  </a:ext>
                </a:extLst>
              </a:tr>
              <a:tr h="3947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2nd Choice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9346" marR="49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0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6663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Developing The Young Workforce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427427"/>
              </p:ext>
            </p:extLst>
          </p:nvPr>
        </p:nvGraphicFramePr>
        <p:xfrm>
          <a:off x="457200" y="2349500"/>
          <a:ext cx="8229600" cy="39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97297"/>
            <a:ext cx="7632848" cy="99412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Bookman Old Style" pitchFamily="18" charset="0"/>
              </a:rPr>
              <a:t>Senior Phase Prospectus 2023/24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6856594" cy="37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38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208312"/>
            <a:ext cx="8640960" cy="4573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GB" sz="2000" dirty="0">
                <a:latin typeface="Bookman Old Style" pitchFamily="18" charset="0"/>
              </a:rPr>
              <a:t>Wide range of courses offering young people a variety of options with the majority accredited by the SQA.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>
                <a:latin typeface="Bookman Old Style" pitchFamily="18" charset="0"/>
              </a:rPr>
              <a:t>Purpose is to help young people develop skills for learning, life and work and support the transition from school.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000" dirty="0">
                <a:latin typeface="Bookman Old Style" pitchFamily="18" charset="0"/>
              </a:rPr>
              <a:t>Open to pupils in S4-6 from August 2023.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>
                <a:latin typeface="Bookman Old Style" pitchFamily="18" charset="0"/>
              </a:rPr>
              <a:t>Delivery for most courses is over 2 afternoons for 1 academic year or 1/2 academic years for Foundation Apprenticeships 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000" dirty="0">
                <a:latin typeface="Bookman Old Style" pitchFamily="18" charset="0"/>
              </a:rPr>
              <a:t>Courses are delivered at partnership colleges.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000" dirty="0">
                <a:latin typeface="Bookman Old Style" pitchFamily="18" charset="0"/>
              </a:rPr>
              <a:t>Courses range from SCQF Level 3 – 8.</a:t>
            </a:r>
          </a:p>
          <a:p>
            <a:pPr>
              <a:spcBef>
                <a:spcPts val="600"/>
              </a:spcBef>
              <a:defRPr/>
            </a:pPr>
            <a:r>
              <a:rPr lang="en-GB" sz="2000" dirty="0">
                <a:latin typeface="Bookman Old Style" pitchFamily="18" charset="0"/>
              </a:rPr>
              <a:t>More information on courses, level and location can be found on the school website or online at:                    		</a:t>
            </a:r>
            <a:r>
              <a:rPr lang="en-GB" sz="2000" dirty="0">
                <a:latin typeface="Bookman Old Style" panose="02050604050505020204" pitchFamily="18" charset="0"/>
                <a:hlinkClick r:id="rId3"/>
              </a:rPr>
              <a:t>www.eastdunbarton.gov.uk/edopps4all</a:t>
            </a:r>
            <a:endParaRPr lang="en-GB" sz="2000" dirty="0">
              <a:latin typeface="Bookman Old Styl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838200"/>
            <a:ext cx="7056784" cy="980728"/>
          </a:xfrm>
        </p:spPr>
        <p:txBody>
          <a:bodyPr>
            <a:noAutofit/>
          </a:bodyPr>
          <a:lstStyle/>
          <a:p>
            <a:r>
              <a:rPr lang="en-GB" sz="3400" dirty="0">
                <a:latin typeface="Bookman Old Style" pitchFamily="18" charset="0"/>
              </a:rPr>
              <a:t>The Senior Phase Programme</a:t>
            </a:r>
          </a:p>
        </p:txBody>
      </p:sp>
    </p:spTree>
    <p:extLst>
      <p:ext uri="{BB962C8B-B14F-4D97-AF65-F5344CB8AC3E}">
        <p14:creationId xmlns:p14="http://schemas.microsoft.com/office/powerpoint/2010/main" val="2585705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722437"/>
            <a:ext cx="8964488" cy="45259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GB" sz="2400" dirty="0">
                <a:latin typeface="Bookman Old Style" pitchFamily="18" charset="0"/>
              </a:rPr>
              <a:t>50 courses offered over 4 sectors:</a:t>
            </a:r>
          </a:p>
          <a:p>
            <a:pPr>
              <a:buNone/>
              <a:defRPr/>
            </a:pPr>
            <a:endParaRPr lang="en-GB" sz="2400" b="1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>
                <a:latin typeface="Bookman Old Style" pitchFamily="18" charset="0"/>
              </a:rPr>
              <a:t>Care, Health &amp; Sports Industries</a:t>
            </a:r>
          </a:p>
          <a:p>
            <a:pPr marL="109728" indent="0">
              <a:buNone/>
              <a:defRPr/>
            </a:pPr>
            <a:endParaRPr lang="en-GB" sz="2400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>
                <a:latin typeface="Bookman Old Style" pitchFamily="18" charset="0"/>
              </a:rPr>
              <a:t>Creative &amp; Digital Industries</a:t>
            </a:r>
          </a:p>
          <a:p>
            <a:pPr marL="109728" indent="0">
              <a:buNone/>
              <a:defRPr/>
            </a:pPr>
            <a:endParaRPr lang="en-GB" sz="2400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>
                <a:latin typeface="Bookman Old Style" pitchFamily="18" charset="0"/>
              </a:rPr>
              <a:t>Business &amp; Service Industries</a:t>
            </a:r>
          </a:p>
          <a:p>
            <a:pPr marL="109728" indent="0">
              <a:buNone/>
              <a:defRPr/>
            </a:pPr>
            <a:endParaRPr lang="en-GB" sz="2400" dirty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>
                <a:latin typeface="Bookman Old Style" pitchFamily="18" charset="0"/>
              </a:rPr>
              <a:t>Science, Engineering, Design &amp; </a:t>
            </a:r>
          </a:p>
          <a:p>
            <a:pPr marL="109728" indent="0">
              <a:buNone/>
              <a:defRPr/>
            </a:pPr>
            <a:r>
              <a:rPr lang="en-GB" sz="2400" dirty="0">
                <a:latin typeface="Bookman Old Style" pitchFamily="18" charset="0"/>
              </a:rPr>
              <a:t>  Manufacture Industries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57870"/>
            <a:ext cx="8712968" cy="106613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Bookman Old Style" pitchFamily="18" charset="0"/>
              </a:rPr>
              <a:t>Senior Phase Courses </a:t>
            </a:r>
            <a:r>
              <a:rPr lang="en-GB" sz="3200" dirty="0" smtClean="0">
                <a:latin typeface="Bookman Old Style" pitchFamily="18" charset="0"/>
              </a:rPr>
              <a:t>2023/2024</a:t>
            </a:r>
            <a:endParaRPr lang="en-GB" sz="3200" dirty="0">
              <a:latin typeface="Bookman Old Style" pitchFamily="18" charset="0"/>
            </a:endParaRPr>
          </a:p>
        </p:txBody>
      </p:sp>
      <p:pic>
        <p:nvPicPr>
          <p:cNvPr id="4099" name="Picture 3" descr="D:\Links\iStock_000019405662_Medium buy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625" y="2946381"/>
            <a:ext cx="1505336" cy="138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Links\iStock_000038272018_Medium childc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625" y="1224364"/>
            <a:ext cx="1505336" cy="137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Links\Mechanic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625" y="4755607"/>
            <a:ext cx="1510928" cy="128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76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731912"/>
            <a:ext cx="8435280" cy="792088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Bookman Old Style" pitchFamily="18" charset="0"/>
              </a:rPr>
              <a:t>Senior Phase Courses - 2020/21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673424"/>
            <a:ext cx="4608512" cy="5184576"/>
          </a:xfrm>
        </p:spPr>
        <p:txBody>
          <a:bodyPr>
            <a:normAutofit/>
          </a:bodyPr>
          <a:lstStyle/>
          <a:p>
            <a:pPr marL="109728" indent="0" fontAlgn="t">
              <a:buNone/>
            </a:pPr>
            <a:r>
              <a:rPr lang="en-GB" sz="1800" b="1" u="sng" dirty="0">
                <a:latin typeface="Bookman Old Style" pitchFamily="18" charset="0"/>
              </a:rPr>
              <a:t>BUSINESS &amp; SERVICE INDUSTRIES</a:t>
            </a:r>
          </a:p>
          <a:p>
            <a:pPr marL="109728" indent="0" fontAlgn="t">
              <a:buNone/>
            </a:pPr>
            <a:endParaRPr lang="en-GB" sz="1800" dirty="0">
              <a:latin typeface="Bookman Old Style" pitchFamily="18" charset="0"/>
            </a:endParaRPr>
          </a:p>
          <a:p>
            <a:pPr fontAlgn="t"/>
            <a:r>
              <a:rPr lang="en-GB" sz="1800" dirty="0">
                <a:latin typeface="Bookman Old Style" pitchFamily="18" charset="0"/>
              </a:rPr>
              <a:t>Financial Services</a:t>
            </a:r>
          </a:p>
          <a:p>
            <a:pPr fontAlgn="t"/>
            <a:r>
              <a:rPr lang="en-GB" sz="1800" dirty="0">
                <a:latin typeface="Bookman Old Style" pitchFamily="18" charset="0"/>
              </a:rPr>
              <a:t>Fashion Brand Retailing</a:t>
            </a:r>
          </a:p>
          <a:p>
            <a:pPr fontAlgn="t"/>
            <a:r>
              <a:rPr lang="en-GB" sz="1800" dirty="0">
                <a:latin typeface="Bookman Old Style" pitchFamily="18" charset="0"/>
              </a:rPr>
              <a:t>Up in the air &amp; on the ground: Hospitality, Events &amp; Tourism</a:t>
            </a:r>
          </a:p>
          <a:p>
            <a:pPr fontAlgn="t"/>
            <a:r>
              <a:rPr lang="en-GB" sz="1800" dirty="0">
                <a:latin typeface="Bookman Old Style" pitchFamily="18" charset="0"/>
              </a:rPr>
              <a:t>Intro to Food Services    </a:t>
            </a:r>
          </a:p>
          <a:p>
            <a:pPr fontAlgn="t"/>
            <a:r>
              <a:rPr lang="en-GB" sz="1800" dirty="0">
                <a:latin typeface="Bookman Old Style" pitchFamily="18" charset="0"/>
              </a:rPr>
              <a:t>Professional Cookery</a:t>
            </a:r>
          </a:p>
          <a:p>
            <a:pPr fontAlgn="t"/>
            <a:r>
              <a:rPr lang="en-GB" sz="1800" dirty="0">
                <a:latin typeface="Bookman Old Style" pitchFamily="18" charset="0"/>
              </a:rPr>
              <a:t>Bakery &amp; Cake Decoration</a:t>
            </a:r>
          </a:p>
          <a:p>
            <a:pPr fontAlgn="t"/>
            <a:r>
              <a:rPr lang="en-GB" sz="1800" dirty="0">
                <a:latin typeface="Bookman Old Style" pitchFamily="18" charset="0"/>
              </a:rPr>
              <a:t>Scots &amp; Criminal Law   </a:t>
            </a:r>
          </a:p>
          <a:p>
            <a:pPr fontAlgn="t"/>
            <a:r>
              <a:rPr lang="en-GB" sz="1800" dirty="0">
                <a:latin typeface="Bookman Old Style" pitchFamily="18" charset="0"/>
              </a:rPr>
              <a:t>Supply Chain Operations</a:t>
            </a:r>
            <a:endParaRPr lang="en-GB" sz="18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607496" y="1673424"/>
            <a:ext cx="4536504" cy="51845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 fontAlgn="t">
              <a:buNone/>
            </a:pPr>
            <a:r>
              <a:rPr lang="en-GB" sz="1800" b="1" u="sng" dirty="0">
                <a:latin typeface="Bookman Old Style" pitchFamily="18" charset="0"/>
              </a:rPr>
              <a:t>SCIENCE, ENGINEERING, DESIGN &amp; MANUFACTURE</a:t>
            </a:r>
            <a:endParaRPr lang="en-GB" sz="1800" u="sng" dirty="0">
              <a:latin typeface="Bookman Old Style" pitchFamily="18" charset="0"/>
            </a:endParaRPr>
          </a:p>
          <a:p>
            <a:pPr fontAlgn="t"/>
            <a:r>
              <a:rPr lang="en-GB" sz="1800" dirty="0">
                <a:latin typeface="Bookman Old Style" pitchFamily="18" charset="0"/>
              </a:rPr>
              <a:t>Automotive Engineering   </a:t>
            </a:r>
          </a:p>
          <a:p>
            <a:pPr fontAlgn="t"/>
            <a:r>
              <a:rPr lang="en-GB" sz="1800" dirty="0">
                <a:latin typeface="Bookman Old Style" pitchFamily="18" charset="0"/>
              </a:rPr>
              <a:t>Building Services Engineering </a:t>
            </a:r>
          </a:p>
          <a:p>
            <a:pPr fontAlgn="t"/>
            <a:r>
              <a:rPr lang="en-GB" sz="1800" dirty="0">
                <a:latin typeface="Bookman Old Style" pitchFamily="18" charset="0"/>
              </a:rPr>
              <a:t>Mechanical Engineering</a:t>
            </a:r>
          </a:p>
          <a:p>
            <a:pPr fontAlgn="t"/>
            <a:r>
              <a:rPr lang="en-GB" sz="1800" dirty="0">
                <a:latin typeface="Bookman Old Style" pitchFamily="18" charset="0"/>
              </a:rPr>
              <a:t>Computer Aided Design</a:t>
            </a:r>
          </a:p>
          <a:p>
            <a:pPr fontAlgn="t"/>
            <a:r>
              <a:rPr lang="en-GB" sz="1800" dirty="0">
                <a:latin typeface="Bookman Old Style" pitchFamily="18" charset="0"/>
              </a:rPr>
              <a:t>Construction</a:t>
            </a:r>
          </a:p>
          <a:p>
            <a:pPr fontAlgn="t"/>
            <a:r>
              <a:rPr lang="en-GB" sz="1800" dirty="0">
                <a:latin typeface="Bookman Old Style" pitchFamily="18" charset="0"/>
              </a:rPr>
              <a:t>Construction Crafts</a:t>
            </a:r>
          </a:p>
          <a:p>
            <a:pPr fontAlgn="t"/>
            <a:r>
              <a:rPr lang="en-GB" sz="1800" dirty="0">
                <a:latin typeface="Bookman Old Style" pitchFamily="18" charset="0"/>
              </a:rPr>
              <a:t>Construction Skills for Young Women</a:t>
            </a:r>
          </a:p>
          <a:p>
            <a:pPr fontAlgn="t"/>
            <a:r>
              <a:rPr lang="en-GB" sz="1800" dirty="0">
                <a:latin typeface="Bookman Old Style" pitchFamily="18" charset="0"/>
              </a:rPr>
              <a:t>Construction Management</a:t>
            </a:r>
          </a:p>
          <a:p>
            <a:pPr fontAlgn="t"/>
            <a:r>
              <a:rPr lang="en-GB" sz="1800" dirty="0">
                <a:latin typeface="Bookman Old Style" pitchFamily="18" charset="0"/>
              </a:rPr>
              <a:t>Maritime Skills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06724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535" y="1295400"/>
            <a:ext cx="4536504" cy="578941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  <a:defRPr/>
            </a:pPr>
            <a:r>
              <a:rPr lang="en-GB" sz="7200" b="1" u="sng" dirty="0">
                <a:latin typeface="Bookman Old Style" pitchFamily="18" charset="0"/>
              </a:rPr>
              <a:t>CARE, HEALTH &amp; SPORTS</a:t>
            </a:r>
          </a:p>
          <a:p>
            <a:pPr algn="ctr">
              <a:buNone/>
              <a:defRPr/>
            </a:pPr>
            <a:r>
              <a:rPr lang="en-GB" sz="7200" b="1" u="sng" dirty="0">
                <a:latin typeface="Bookman Old Style" pitchFamily="18" charset="0"/>
              </a:rPr>
              <a:t>INDUSTRIES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7200" dirty="0">
                <a:latin typeface="Bookman Old Style" pitchFamily="18" charset="0"/>
              </a:rPr>
              <a:t>Applied Anatomy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7200" dirty="0">
                <a:latin typeface="Bookman Old Style" pitchFamily="18" charset="0"/>
              </a:rPr>
              <a:t>Introduction to Care and Humanities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7200" dirty="0">
                <a:latin typeface="Bookman Old Style" pitchFamily="18" charset="0"/>
              </a:rPr>
              <a:t>Early Education &amp; Childcare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7200" dirty="0">
                <a:latin typeface="Bookman Old Style" pitchFamily="18" charset="0"/>
              </a:rPr>
              <a:t>Health, Child &amp; Social Care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7200" dirty="0">
                <a:latin typeface="Bookman Old Style" pitchFamily="18" charset="0"/>
              </a:rPr>
              <a:t>Introduction to Nursing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7200" dirty="0">
                <a:latin typeface="Bookman Old Style" pitchFamily="18" charset="0"/>
              </a:rPr>
              <a:t>Introduction to Teaching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7200" dirty="0">
                <a:latin typeface="Bookman Old Style" pitchFamily="18" charset="0"/>
              </a:rPr>
              <a:t>Health &amp; Social Care: Skills for Practice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7200" dirty="0">
                <a:latin typeface="Bookman Old Style" pitchFamily="18" charset="0"/>
              </a:rPr>
              <a:t>Higher Psychology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7200" dirty="0">
                <a:latin typeface="Bookman Old Style" pitchFamily="18" charset="0"/>
              </a:rPr>
              <a:t>Coach4Success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7200" dirty="0">
                <a:latin typeface="Bookman Old Style" pitchFamily="18" charset="0"/>
              </a:rPr>
              <a:t>Coach of Tomorrow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7200" dirty="0">
                <a:latin typeface="Bookman Old Style" pitchFamily="18" charset="0"/>
              </a:rPr>
              <a:t>Dance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7200" dirty="0">
                <a:latin typeface="Bookman Old Style" pitchFamily="18" charset="0"/>
              </a:rPr>
              <a:t>Sport Fitness &amp; Outdoor Education</a:t>
            </a:r>
          </a:p>
          <a:p>
            <a:pPr fontAlgn="t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sz="7200" dirty="0">
                <a:latin typeface="Bookman Old Style" pitchFamily="18" charset="0"/>
              </a:rPr>
              <a:t>Transitions</a:t>
            </a:r>
          </a:p>
          <a:p>
            <a:pPr>
              <a:defRPr/>
            </a:pPr>
            <a:endParaRPr lang="en-GB" sz="5500" b="1" dirty="0">
              <a:latin typeface="Bookman Old Style" pitchFamily="18" charset="0"/>
            </a:endParaRPr>
          </a:p>
          <a:p>
            <a:pPr>
              <a:buNone/>
              <a:defRPr/>
            </a:pPr>
            <a:r>
              <a:rPr lang="en-GB" sz="2400" b="1" dirty="0"/>
              <a:t>	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51520" y="1295400"/>
            <a:ext cx="4104456" cy="48965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 fontAlgn="t"/>
            <a:r>
              <a:rPr lang="en-GB" b="1" u="sng" dirty="0">
                <a:latin typeface="Bookman Old Style" pitchFamily="18" charset="0"/>
              </a:rPr>
              <a:t>CREATIVE &amp; DIGITAL INDUSTRIES</a:t>
            </a:r>
            <a:endParaRPr lang="en-GB" u="sng" dirty="0">
              <a:latin typeface="Bookman Old Style" pitchFamily="18" charset="0"/>
            </a:endParaRP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dirty="0">
                <a:latin typeface="Bookman Old Style" pitchFamily="18" charset="0"/>
              </a:rPr>
              <a:t>Computer Games Development</a:t>
            </a: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dirty="0">
                <a:latin typeface="Bookman Old Style" pitchFamily="18" charset="0"/>
              </a:rPr>
              <a:t>Creative Digital Media</a:t>
            </a: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dirty="0">
                <a:latin typeface="Bookman Old Style" pitchFamily="18" charset="0"/>
              </a:rPr>
              <a:t>Hair &amp; Make-Up Artistry</a:t>
            </a: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dirty="0">
                <a:latin typeface="Bookman Old Style" pitchFamily="18" charset="0"/>
              </a:rPr>
              <a:t>Hairdressing</a:t>
            </a: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dirty="0">
                <a:latin typeface="Bookman Old Style" pitchFamily="18" charset="0"/>
              </a:rPr>
              <a:t>Barbering Skills</a:t>
            </a: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dirty="0">
                <a:latin typeface="Bookman Old Style" pitchFamily="18" charset="0"/>
              </a:rPr>
              <a:t>Beauty Skills</a:t>
            </a: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dirty="0">
                <a:latin typeface="Bookman Old Style" pitchFamily="18" charset="0"/>
              </a:rPr>
              <a:t>Personal Presentation</a:t>
            </a: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dirty="0">
                <a:latin typeface="Bookman Old Style" pitchFamily="18" charset="0"/>
              </a:rPr>
              <a:t>Professional Theatre</a:t>
            </a: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dirty="0">
                <a:latin typeface="Bookman Old Style" pitchFamily="18" charset="0"/>
              </a:rPr>
              <a:t>Television Production</a:t>
            </a:r>
          </a:p>
          <a:p>
            <a:pPr marL="342900" indent="-342900" fontAlgn="t">
              <a:buClr>
                <a:schemeClr val="tx2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</a:pPr>
            <a:r>
              <a:rPr lang="en-GB" dirty="0">
                <a:latin typeface="Bookman Old Style" pitchFamily="18" charset="0"/>
              </a:rPr>
              <a:t>Sound Production:  Recording   </a:t>
            </a:r>
          </a:p>
        </p:txBody>
      </p:sp>
    </p:spTree>
    <p:extLst>
      <p:ext uri="{BB962C8B-B14F-4D97-AF65-F5344CB8AC3E}">
        <p14:creationId xmlns:p14="http://schemas.microsoft.com/office/powerpoint/2010/main" val="2280560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xQOEhQQERIVFRQWGBUXGRcXFBgUFRYYHCAXFhwUFRUbICggGhslGxUZIjEhJikrLi4uFx8zODMsNygtLisBCgoKDg0OGxAQGzIkHyYsLCwsLC40NDA0LCwsLDQsLC8sLCwsLCwsLCwsLCwsLCwsLCwsLCwsLCwsLCwsLCwsLP/AABEIAGgBSAMBEQACEQEDEQH/xAAbAAEAAgMBAQAAAAAAAAAAAAAABQYDBAcCAf/EAEYQAAEDAgQBBgoHBQgDAQAAAAEAAgMEEQUGEiExBxNBcZGxFCIyMzVRYXKBwTRSc5KhssIVQ2KC0SM2QlOiw+HxZHTwJP/EABkBAQADAQEAAAAAAAAAAAAAAAACAwQBBf/EACoRAQADAAEDAgYCAwEBAAAAAAABAgMRBBIzITITIjFBcYFRYSOR8NFC/9oADAMBAAIRAxEAPwDuKAgICAgICAgICAgICAgICAgICAgICAgICAgICAgICAgICAgICAgICAgICAgICAgICAgICAgICAgICAgICAgICAgICAgICAgICAgICAgICAgICAgINTE6zmGF3E8APagqVRVvkN3uJ9l9uxBgsg9RvLd2kg+w2QWPAcUMh5uQ3Nrg+v1goMOZpXNczS4jZ3AkepBC+Ev+u77xQTVZK4UkZ1G9xvc36elBC+Ev+u77xQPCX/Xd94oHhL/ru+8UE02V0lISHHUw8bm+x9fUUEL4S/67vvFBNZZqSXPa5xOwIuSeGx7wgzZmqCxrGtJBJJ2Nth/2gr/hL/ru+8UFtwdhELNRJJF9zc77oKNm6uqavEGYdBMYW6QS5pIuSC4kkWJsBYC4WvKta598xy1ZRWtO+Y5R9U6rwOqp2vq3TxyncOLrEAta4WcXWPjgggqyOzas8RxwnHZrWeI44b2fJ6h2IQU0FQ+LnGNGznBoJLvGIHHgoYRX4c2mOUcYr2TaY5T+VcAq6SVz6msM7S2waS/Y3B1eMfUFVrpS0cVjhVppS0fLHCD5VcwzU7o6eF5jDmF73NNnHewaDxA2PD2Kzps625mVvTZxbmZVvGKHEcNZHUSVMgDiALTPfY2LrOa7Y7A+vgrq2zvMxELaWz0niIT2b8emfh1HUMkdG+R3jlji2/iuvw6Li6ryzrGlolXlnX4lolcMlTukoad73Fziy5c43J3PErNtEReeGfWOLzEK3ys4tJTtp2RSPjc50jiWOLSQ0NFjbou/8Ff0tInmZhd01ItzMvPJNisk4qWTSvkLTG4F7i4gODgQL9HiDtTqqRHExB1NIjiYhE50xeqqa/wGCV0YDmsaGvLNTiA4uc4b9P4KeNK1z7phPKla075hoGurcHq2RzTueCWFzTI6RjmE2PlcDxU+2mteYhPtprXmIS3KTjtR4UyjgkcwWZ5DtJe55sLuG4HDtVfT517e6VfT0r290oXGYsQwh8b31LiX6i20rpGnTpuHNd7wVtJz1ifRZT4esT6LJygZplZT0vMuMZqGGRzm7OAAZ4rT0bv4+xU4ZRNp5+yrDKJtPP2VvEMNxCkgZWOqZNDtBFp3lw1bi4OytrbO1u3hbW2drdvCTzBj1RNhtJVCV7H84+N5Y4s1bO3Nvc/EqGedY0mvCFM6xpNeEriuLyDBIphI8SuEbdYcdd9VidXG9goVpHxpjj0QrSPjTH2Mj4zI/DquSSR73xmSznOJcBoBFifbdNqR8SIiDakRpEQ98ktTNMyofNLJINUbW63l1rAk2vwvqHYudVFYmIiDqYiJiIhf1lZRAQEEBmp3mx757NP9UFfQS2H4KZma9Ybe9hpv2m6CLe3SSDxBI7NkG3gxtMzr+RQec/YzHSyQtk1eM15FhfgW/wBVbnja8cwspla/0V2jzDHM7TG2Rxv0MNh1noUrdPasczwlbC1Y5le/BHTUsbW2vsd9vWqFKKrMJkhbrdpttwKDQQbdDh7576LbWvc24/8ASCdwjDXxNkZJbS4Dgb+sH5IKw5ukkHiDbs2Qb+AyaZm+24/+7EGfMst5Q36rR+O/9EEXDHrcGj/EQO1Be2iwsOhBzqX+8DfcH5CtkeBqjwMXKx9IoOt/54V3pfbZLpvbb/v5es4SBmMUbnEAAMJJNgPGfuSeC5l4bOZeKzoFNXxSkiOWN5G5DXtcQPWQCsk1mPrDLNZj6uV8sn0iP7H9Tlu6T2/tu6T6T+V5zbgbcRgjhM4iLXNfcgOv4pFrah9bj7FmyvNLTPHLLlp2TzwqXKBhwpMOpIA/nAyQjUBa/ivPC571owt3aWlowt3aWlcsh+j6b3PmVm28ks+3vlTuUb+3xKkg9XNgj33i/wCDVo6f0zmV+HpnaWHkzPMYhUwH1SN+4/8AoSu9R65xLvUeucS0c1TGixc1D2EtD2SADbU2wadJ9ex7FLKO7LiEs478uIWDG8BGOSsrKWoj0BrGkODtQIJdYgcDuqqafCjttCqmnwomtoQuevS8fvU35grMPFP7WY+Kf2umdcuMxPmgalsRi1/4Q++rT/ELW0/is+Ok58+nKjHWc+fTlTOVKl5htDEHagyGRuq1tVuaF7brT00890/20dNPPdP9rBnr0RF1U3cFTh5Z/anHy/7QBg14AD9WYu/1kfNW88b/AKW8/wCf/v4aWI1d8GpY77+EPHwbrP6gpVj/ADTP9JVj/NM/0+ZVqtFFibOB5uI26y9h+SaRzeku6xzekrryTQaaIu+vK89lm/pWfqp+dm6mfnXVZmcQEBBX81/uv5/0IIBBbsA8w3495QVaq8t/vO7ygz4R56Pr/qg953wqOeWF8jdRa14AvtuWncdPBWV1tWOITrpascQjoowwaWgADoAsOxVzMz6yjMzP1XTBvMx9SOMOYvMHrb3oKmgsOVeEnW35oJ5BT8ch0TO9tndv/KDUp5ND2u9RBQZcSl1yvd0ajbqG3yQbWXodUwP1QT8h3oLYg5zL/eBvuD8hWyPA1R4GLlY+kUHW/wDPCu9L7bJdN7bf9/LxnyjbUYrSwvvpe1jTY2NtT+BTCeMpmDG01zmYW/L2UqfDnukg16nN0nU7ULXus+m1rxxKi+trxxKg8sn0mP7E/mctXSe39tXSfSfy2OVTAAC2uLwdXNxaNHCwcdWu/s4WXOm0/wDhHptP/ho48LYPQfaO7pFKnlsln5rOiZD9H03ufMrJt5JZdvfKl1zufx9gPBjmj7rC7vK019MGiPTBhw88xjzgOD5Hj77dXeu29cHbeuCxZgxekran9mTwSF+rS2QaRocRq1Nde47FTnS9a98SppS9a/EiVIqYJsBrWhkmoeKbgaRJGT5L2+vY/HdaYmNqerTExtT1b+ffS8fXTfmCjh4v9o4+Kf2xcqOACnn8JLw7whzjp0W0aQweVc6r39QTptO6vb/DvTac17f4Y8+/RsN/9d3+0u4+635MPdb8rXnr0RF1U3cFRj5Z/ajHy/7aWCw85gMote3PHsdq+SleeN4/SV543j9KTSS88ylpf/JcT1P5ho7nLTMcTNv6/wDWmY4m1v6/9bGJy8xLiEPDW8gfCXWP9JXK+sVn/vo5WO6Kz/30dW5PoNGHwe1pd2klYd550lh3nm8rEqVQgICCv5r/AHX8/wChBAILdgHmG/HvKCInwSUucQG2JJ8r1lBlw/B5Y5GPcBYG53QM1eVH1O7wgg0FywbzMfUgw5i8wetvegqaCw5V4SdbfmgnkFfzTD5D+tp7x80EAgILHleGzXv9ZA+A/wCT+CCcQcxxyrbR42yaY6YyxvjW2sWlt+q620ibY8Q2UrNseIauesVixCromUr+cLXWNgbXc6MgdjCSpYVmlLdyWNZpS3cks2emaLqZ3vUMvDZXn4bOjLGyuTcskJ5+F1tnROaD0XBuR2OC39JPyy3dJPpLHnjOENfTRwxNeHBzXO1AANsCLXvvufwTHG1LTMmONqW5l5zLCWYRQBwsS8u+Ba8j8Cu5zzrZ3OedbJjJueIY4qaiMcpfdseoBui7jYG+q9t/Uq9cLTM2V64WmZsrEWDuxfEKljXhnjyu1FusWa7SBa49ium/wqRK7v8AhZxLFV4UcIr4GOeH6XxP1NbpFi6xFrnouuxf4lJmHYv8SkykMx1PgeMmeRp0tex9hxLdIFx+PYoZx3Y8QhnHdjxDUzjizMUrIzTtdYhkY1CxLtR6PVv+CllSc6eqWVJzpPc3uUq8OJMlINrQvH8QYdwOz8VHp/XPhHp/XOYYeUPNMOIiHmQ8CPnC4vAb5WmwG/8ACV3DK1OeXcMrU55Z+USifHTYdqBGmFzD7HERnSfbYHsK5haJtb8udPMTaxmTN8NVQR0rGvEg5oOuAGjQBexvvey5njNbzaTPG1dO6VsyJRl2E6CLc42a3U7UAVRtP+X/AEo2n/Ly5pkiLnK2lH8bXfdBd8lt2niktm3pSWflAi5uvqPaQ7taCo4etIRwnmkOz5fg5qlgZ6oox8bC68/SebTLz7zzaUgoIiAgIK/mv91/P+hBAoLbgHmG/HvKCRQEFczV5UfU7vCCDQXLBvMx9SDDmLzB6296CpoLDlXhJ1t+aCeQR+Ow64Xeyzuz/hBUEBBdMJh5uJg6bXPWd0G2grWcMRoIw1lcGvO5a3QXvA4XFtwP6K7Kuk+tF2VdJ9iLy5jWEiUCnY2KR3igujLb36A48LqelNuPVPSmvHzJvMc9FSuZU1QYJBtG4t1P238UDfa/4qvOL2+WqqkXt8tWhDyi0LiAZHtv0ujcAOs9ClPTaJz0+n8JDNGI0ccTPDNLo5D4t2GQE2vcW9nSo51vM/KhnW8z8rDhWXMPlYyohpoy1wDmktPD16XLttNIniZdtppE8TLxV4tQVs4oZQJJGvIDHRmwcAb2NrcLpFNK17odimlY7oe6/CqCgb4S+CNgjLSHBly03FiLe2yVvpee2JcrbS89sSiKDNOE0zi+EBjiLEtheCRxtw9anbLa3pKyctbfVLY/Lh5jZV1bY3BzW6C5t3uB8YBrePTdQpGnPbVXSNOe2qGrs3YVWFoqGF1uDnxHb4jcBWRjrX6LIx1r9EtIzDsLYyqEbGNeQ1r2tLybgnYi9gQDuq4+JpPahHxNJ7WhiOb8LqgGz2kA4aoXG3UbbKdcda/RKuOtfonqXK1HC4PZTRhw3B03sfWLqqdbz6TKudbz6TKSrKRk7THKxr2ni1wuOxQiZieYQiZj1hEsyfRA3FLH2X/Aqfxr/wAp/Gv/ACm2tAFgLAbADgPYq1aMo8u0sDxJFTxse3g4NsR0bKc6XmOJlOdLTHEy+12X6aocZJYI3uIAJc25IHQldLVjiJI0tX0iUk0WFhwCgg+oCAgIK/mv91/P+hBAILdgHmG/HvKDSrsfLSWRt4Ei7vZtsEGhR1j5Zo9bifGG3AdiDazV5UfU7vCCDQXLBvMx9SDDmLzB6296CpoLDlXhJ1t+aCeQeZGagQeBBCCiSM0ktPEEjs2Qe6WLW9rPWQEF6QEHHM0QCoxnmpLlrpIWHe3i2G1/ivQzntx5hvzntx5hh5T8HhopYxTs0B0bnEAniDa4vwXemvN49XemvNo9WzytSE1ENz+4B+JJv3Bc6aPSfy50v0n8tvlJy3T0UEL4I9Di/QTcnUNJO9+m7VHp9LXmeUen0ta08tLNDicKw6/rcOwEKWflsln5bOjZI+gU32YWTbySybe+XPcK9Ou+2l/K5areD9NVvAuvKZ6Pl64/zBZ+n8kM/T+SFX5P8qU1dTGWdhc7nHNuHubsLdAPtV2+tqW4hdvratuIanK5GIn00TPIjhcGjjbcDuaOxS6WeYmf7T6X1iZ/tsZ7y5TUlDDNFHpfqjBdc+MHA31X9oXMdLWvMSjjpa15iWnjL74JR73/ALW3wtKpU81vwlTzWTeTcm0lVSRTSxkvde51uHAkcAfYqtdr1vMQq12vW8xEuirIyiAgICAgICAgICCv5r/dfz/oQQCC3YB5hvx7ygq9Z5x/vO7ygyYX56P3ggks1eVH1O7wgg0FywbzMfUgw5i8wetvegqaCw5V4SdbfmgnkBBR63zj/ed3lB7w3zsfvBBdUBByHGPTrftoe5q308H6lup4XR8by1TVzmuqI9ZaC0eMRsdyNislNbU9rLTS1PpLm3K821TGB0QjvctnS+39tfS+39rDywH/APNB9r+h6q6X3Sq6X3T+FbzN6Kw7rf3OVuflstz8tnR8j/QKb7MfNZNvJLJt75c9wr0677aX8rlqt4P01W8C68pno+Xrj/MFn6fyQz9P5Ic6y3nWbDoTDHCx41Odd2q9zbbbqWvTCLzzMtemEXnmZbvKvOZXUshFi+n1EDgCbG34qPSxxzH9o9LHHMf2s+Yc5xURjppKbnv7ON+7m23FvJIPqVNMZtzaJ4U54zf1ieERnfE21eF080cfNNdPszbawkHRt0KeNZrrMTP2TxrNdJif4ReXs9zUkUdMyGNzWm2o677n2bdKsv09bTNplZfCtpm3Lsq8554gICAgICAgICAggc1N2jPQC4dtj8kFeQSVFjD4WaAGkC9r3QR736iSeJJJ+O6Dawht5o+u6CQzV5UfU7vCCDQXLBvMx9SDDmLzJ6296CpoLDlXhJ1t+aCeQEFHrfOP953eUHrDPOx+8EF2QEHIcY9Ot+2h7mrfTwfqW6nhb3K/XSwywCKWSMGOQnRI5lzdu5sRuudJWJieY+7nS1iYnmEVypm80BPHwdne5T6b6T+U+l+k/lZuWD6NB9r+h6p6X3Sp6X3T+FczN6Jw73ndzlbn5bLc/LZ0bI/0Cm+zHzWTbySybe+XPcK9Ou+2l/K5areD9NVvAuvKZ6Pl64/zBZ+n8kM/T+SGnyS/Qj9q/wDSpdV70up96tcs3n4fsX/mV3SfSfyu6T6T+U7ykwN/Z7H6W67wjVYarerVxsqunmfiTH5VdPM/E4VjFPQlL9u7/dV1fNP4XV80/hf+Tn0fB1O/MVl6jySy7+SVlVKoQEBAQEBAQEBAQa2IUgnYWHbpB9R9aCrVGFysNiwn2t8YIMPgkn+W/wC47+iD6yhkOwjf90jvQT+CYUYTrf5R2A9Q6/WgxZjpXyOYWNLrB17fBBEfsyX/AC3ILVhcZZExrhYgbhBhxyFz4i1oJNxsOtBW/wBmS/5bkE3lymfGH62lty21/igmUBBUKvDpS95EbiC5xHaUHvD8PlbKwmNwAcCSgtiAg5rnnKlS6rFZSDUTpNgQHse3gRfYjYLZjrXt7bNeOtYr22RNTlnEsTlb4U0tAGnW7SA1p46Wt4lWRrlnHyrI1yzj5Vh5Rsoy1ZilpgHFjObcy9iRxBaTseJFupU4bRXmLKsNorzEq5X4Pi1eGRTxuLWHbUWNaDa13EG52V1b409YW1vjT1hYc2ZUmdRUlLA3nHQnxjcN/wAJBIv7Sqsta99rT91WWsRebT92jl7DMWgkgY4ubAxzA5uphAZfcevgpXtjMTP3SvbGYmfu1MVyvXitmqaeMi8j3MeHNvY7XsfYpV1z7IrZKuufZFbJQ4TiNRQVMNTqfK58ZjBczyRYu3Gyh35xeJr9FffnF4mv0Q2HYHi9Kzm4NTG3JsHx2uenfqVltMbTzKy2mNp5lPZ0ypUV0FNK2zp449MjSQC64aSQeFwQevV7FVjrWkzH2V461pMx9lfq8JxerjZTyseY22sHGMDbYFxBubK2L41nmFsXxrPMLBmDKUww2npIQJJI5A51iGjcPuRfou5VZ7V+JNpVU1j4k2lCUmEYzBGIoS9jG3s0PjsOnpVk3wmeZWTfGZ5l1sLAwvqAgICAgICAgICAgICAgICAgICAgICAgICAgICAgICAgICAgICAgICAgICAgICAgICAgICAgICAgICAgICAgICAgICAgICAgICAgICAgICAgICAgICAgICAgIP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6" descr="data:image/jpeg;base64,/9j/4AAQSkZJRgABAQAAAQABAAD/2wCEAAkGBxQOEhQQERIVFRQWGBUXGRcXFBgUFRYYHCAXFhwUFRUbICggGhslGxUZIjEhJikrLi4uFx8zODMsNygtLisBCgoKDg0OGxAQGzIkHyYsLCwsLC40NDA0LCwsLDQsLC8sLCwsLCwsLCwsLCwsLCwsLCwsLCwsLCwsLCwsLCwsLP/AABEIAGgBSAMBEQACEQEDEQH/xAAbAAEAAgMBAQAAAAAAAAAAAAAABQYDBAcCAf/EAEYQAAEDAgQBBgoHBQgDAQAAAAEAAgMEEQUGEiExBxNBcZGxFCIyMzVRYXKBwTRSc5KhssIVQ2KC0SM2QlOiw+HxZHTwJP/EABkBAQADAQEAAAAAAAAAAAAAAAACAwQBBf/EACoRAQADAAEDAgYCAwEBAAAAAAABAgMRBBIzITITIjFBcYFRYSOR8NFC/9oADAMBAAIRAxEAPwDuKAgICAgICAgICAgICAgICAgICAgICAgICAgICAgICAgICAgICAgICAgICAgICAgICAgICAgICAgICAgICAgICAgICAgICAgICAgICAgICAgICAgINTE6zmGF3E8APagqVRVvkN3uJ9l9uxBgsg9RvLd2kg+w2QWPAcUMh5uQ3Nrg+v1goMOZpXNczS4jZ3AkepBC+Ev+u77xQTVZK4UkZ1G9xvc36elBC+Ev+u77xQPCX/Xd94oHhL/ru+8UE02V0lISHHUw8bm+x9fUUEL4S/67vvFBNZZqSXPa5xOwIuSeGx7wgzZmqCxrGtJBJJ2Nth/2gr/hL/ru+8UFtwdhELNRJJF9zc77oKNm6uqavEGYdBMYW6QS5pIuSC4kkWJsBYC4WvKta598xy1ZRWtO+Y5R9U6rwOqp2vq3TxyncOLrEAta4WcXWPjgggqyOzas8RxwnHZrWeI44b2fJ6h2IQU0FQ+LnGNGznBoJLvGIHHgoYRX4c2mOUcYr2TaY5T+VcAq6SVz6msM7S2waS/Y3B1eMfUFVrpS0cVjhVppS0fLHCD5VcwzU7o6eF5jDmF73NNnHewaDxA2PD2Kzps625mVvTZxbmZVvGKHEcNZHUSVMgDiALTPfY2LrOa7Y7A+vgrq2zvMxELaWz0niIT2b8emfh1HUMkdG+R3jlji2/iuvw6Li6ryzrGlolXlnX4lolcMlTukoad73Fziy5c43J3PErNtEReeGfWOLzEK3ys4tJTtp2RSPjc50jiWOLSQ0NFjbou/8Ff0tInmZhd01ItzMvPJNisk4qWTSvkLTG4F7i4gODgQL9HiDtTqqRHExB1NIjiYhE50xeqqa/wGCV0YDmsaGvLNTiA4uc4b9P4KeNK1z7phPKla075hoGurcHq2RzTueCWFzTI6RjmE2PlcDxU+2mteYhPtprXmIS3KTjtR4UyjgkcwWZ5DtJe55sLuG4HDtVfT517e6VfT0r290oXGYsQwh8b31LiX6i20rpGnTpuHNd7wVtJz1ifRZT4esT6LJygZplZT0vMuMZqGGRzm7OAAZ4rT0bv4+xU4ZRNp5+yrDKJtPP2VvEMNxCkgZWOqZNDtBFp3lw1bi4OytrbO1u3hbW2drdvCTzBj1RNhtJVCV7H84+N5Y4s1bO3Nvc/EqGedY0mvCFM6xpNeEriuLyDBIphI8SuEbdYcdd9VidXG9goVpHxpjj0QrSPjTH2Mj4zI/DquSSR73xmSznOJcBoBFifbdNqR8SIiDakRpEQ98ktTNMyofNLJINUbW63l1rAk2vwvqHYudVFYmIiDqYiJiIhf1lZRAQEEBmp3mx757NP9UFfQS2H4KZma9Ybe9hpv2m6CLe3SSDxBI7NkG3gxtMzr+RQec/YzHSyQtk1eM15FhfgW/wBVbnja8cwspla/0V2jzDHM7TG2Rxv0MNh1noUrdPasczwlbC1Y5le/BHTUsbW2vsd9vWqFKKrMJkhbrdpttwKDQQbdDh7576LbWvc24/8ASCdwjDXxNkZJbS4Dgb+sH5IKw5ukkHiDbs2Qb+AyaZm+24/+7EGfMst5Q36rR+O/9EEXDHrcGj/EQO1Be2iwsOhBzqX+8DfcH5CtkeBqjwMXKx9IoOt/54V3pfbZLpvbb/v5es4SBmMUbnEAAMJJNgPGfuSeC5l4bOZeKzoFNXxSkiOWN5G5DXtcQPWQCsk1mPrDLNZj6uV8sn0iP7H9Tlu6T2/tu6T6T+V5zbgbcRgjhM4iLXNfcgOv4pFrah9bj7FmyvNLTPHLLlp2TzwqXKBhwpMOpIA/nAyQjUBa/ivPC571owt3aWlowt3aWlcsh+j6b3PmVm28ks+3vlTuUb+3xKkg9XNgj33i/wCDVo6f0zmV+HpnaWHkzPMYhUwH1SN+4/8AoSu9R65xLvUeucS0c1TGixc1D2EtD2SADbU2wadJ9ex7FLKO7LiEs478uIWDG8BGOSsrKWoj0BrGkODtQIJdYgcDuqqafCjttCqmnwomtoQuevS8fvU35grMPFP7WY+Kf2umdcuMxPmgalsRi1/4Q++rT/ELW0/is+Ok58+nKjHWc+fTlTOVKl5htDEHagyGRuq1tVuaF7brT00890/20dNPPdP9rBnr0RF1U3cFTh5Z/anHy/7QBg14AD9WYu/1kfNW88b/AKW8/wCf/v4aWI1d8GpY77+EPHwbrP6gpVj/ADTP9JVj/NM/0+ZVqtFFibOB5uI26y9h+SaRzeku6xzekrryTQaaIu+vK89lm/pWfqp+dm6mfnXVZmcQEBBX81/uv5/0IIBBbsA8w3495QVaq8t/vO7ygz4R56Pr/qg953wqOeWF8jdRa14AvtuWncdPBWV1tWOITrpascQjoowwaWgADoAsOxVzMz6yjMzP1XTBvMx9SOMOYvMHrb3oKmgsOVeEnW35oJ5BT8ch0TO9tndv/KDUp5ND2u9RBQZcSl1yvd0ajbqG3yQbWXodUwP1QT8h3oLYg5zL/eBvuD8hWyPA1R4GLlY+kUHW/wDPCu9L7bJdN7bf9/LxnyjbUYrSwvvpe1jTY2NtT+BTCeMpmDG01zmYW/L2UqfDnukg16nN0nU7ULXus+m1rxxKi+trxxKg8sn0mP7E/mctXSe39tXSfSfy2OVTAAC2uLwdXNxaNHCwcdWu/s4WXOm0/wDhHptP/ho48LYPQfaO7pFKnlsln5rOiZD9H03ufMrJt5JZdvfKl1zufx9gPBjmj7rC7vK019MGiPTBhw88xjzgOD5Hj77dXeu29cHbeuCxZgxekran9mTwSF+rS2QaRocRq1Nde47FTnS9a98SppS9a/EiVIqYJsBrWhkmoeKbgaRJGT5L2+vY/HdaYmNqerTExtT1b+ffS8fXTfmCjh4v9o4+Kf2xcqOACnn8JLw7whzjp0W0aQweVc6r39QTptO6vb/DvTac17f4Y8+/RsN/9d3+0u4+635MPdb8rXnr0RF1U3cFRj5Z/ajHy/7aWCw85gMote3PHsdq+SleeN4/SV543j9KTSS88ylpf/JcT1P5ho7nLTMcTNv6/wDWmY4m1v6/9bGJy8xLiEPDW8gfCXWP9JXK+sVn/vo5WO6Kz/30dW5PoNGHwe1pd2klYd550lh3nm8rEqVQgICCv5r/AHX8/wChBAILdgHmG/HvKCInwSUucQG2JJ8r1lBlw/B5Y5GPcBYG53QM1eVH1O7wgg0FywbzMfUgw5i8wetvegqaCw5V4SdbfmgnkFfzTD5D+tp7x80EAgILHleGzXv9ZA+A/wCT+CCcQcxxyrbR42yaY6YyxvjW2sWlt+q620ibY8Q2UrNseIauesVixCromUr+cLXWNgbXc6MgdjCSpYVmlLdyWNZpS3cks2emaLqZ3vUMvDZXn4bOjLGyuTcskJ5+F1tnROaD0XBuR2OC39JPyy3dJPpLHnjOENfTRwxNeHBzXO1AANsCLXvvufwTHG1LTMmONqW5l5zLCWYRQBwsS8u+Ba8j8Cu5zzrZ3OedbJjJueIY4qaiMcpfdseoBui7jYG+q9t/Uq9cLTM2V64WmZsrEWDuxfEKljXhnjyu1FusWa7SBa49ium/wqRK7v8AhZxLFV4UcIr4GOeH6XxP1NbpFi6xFrnouuxf4lJmHYv8SkykMx1PgeMmeRp0tex9hxLdIFx+PYoZx3Y8QhnHdjxDUzjizMUrIzTtdYhkY1CxLtR6PVv+CllSc6eqWVJzpPc3uUq8OJMlINrQvH8QYdwOz8VHp/XPhHp/XOYYeUPNMOIiHmQ8CPnC4vAb5WmwG/8ACV3DK1OeXcMrU55Z+USifHTYdqBGmFzD7HERnSfbYHsK5haJtb8udPMTaxmTN8NVQR0rGvEg5oOuAGjQBexvvey5njNbzaTPG1dO6VsyJRl2E6CLc42a3U7UAVRtP+X/AEo2n/Ly5pkiLnK2lH8bXfdBd8lt2niktm3pSWflAi5uvqPaQ7taCo4etIRwnmkOz5fg5qlgZ6oox8bC68/SebTLz7zzaUgoIiAgIK/mv91/P+hBAoLbgHmG/HvKCRQEFczV5UfU7vCCDQXLBvMx9SDDmLzB6296CpoLDlXhJ1t+aCeQR+Ow64Xeyzuz/hBUEBBdMJh5uJg6bXPWd0G2grWcMRoIw1lcGvO5a3QXvA4XFtwP6K7Kuk+tF2VdJ9iLy5jWEiUCnY2KR3igujLb36A48LqelNuPVPSmvHzJvMc9FSuZU1QYJBtG4t1P238UDfa/4qvOL2+WqqkXt8tWhDyi0LiAZHtv0ujcAOs9ClPTaJz0+n8JDNGI0ccTPDNLo5D4t2GQE2vcW9nSo51vM/KhnW8z8rDhWXMPlYyohpoy1wDmktPD16XLttNIniZdtppE8TLxV4tQVs4oZQJJGvIDHRmwcAb2NrcLpFNK17odimlY7oe6/CqCgb4S+CNgjLSHBly03FiLe2yVvpee2JcrbS89sSiKDNOE0zi+EBjiLEtheCRxtw9anbLa3pKyctbfVLY/Lh5jZV1bY3BzW6C5t3uB8YBrePTdQpGnPbVXSNOe2qGrs3YVWFoqGF1uDnxHb4jcBWRjrX6LIx1r9EtIzDsLYyqEbGNeQ1r2tLybgnYi9gQDuq4+JpPahHxNJ7WhiOb8LqgGz2kA4aoXG3UbbKdcda/RKuOtfonqXK1HC4PZTRhw3B03sfWLqqdbz6TKudbz6TKSrKRk7THKxr2ni1wuOxQiZieYQiZj1hEsyfRA3FLH2X/Aqfxr/wAp/Gv/ACm2tAFgLAbADgPYq1aMo8u0sDxJFTxse3g4NsR0bKc6XmOJlOdLTHEy+12X6aocZJYI3uIAJc25IHQldLVjiJI0tX0iUk0WFhwCgg+oCAgIK/mv91/P+hBAILdgHmG/HvKDSrsfLSWRt4Ei7vZtsEGhR1j5Zo9bifGG3AdiDazV5UfU7vCCDQXLBvMx9SDDmLzB6296CpoLDlXhJ1t+aCeQeZGagQeBBCCiSM0ktPEEjs2Qe6WLW9rPWQEF6QEHHM0QCoxnmpLlrpIWHe3i2G1/ivQzntx5hvzntx5hh5T8HhopYxTs0B0bnEAniDa4vwXemvN49XemvNo9WzytSE1ENz+4B+JJv3Bc6aPSfy50v0n8tvlJy3T0UEL4I9Di/QTcnUNJO9+m7VHp9LXmeUen0ta08tLNDicKw6/rcOwEKWflsln5bOjZI+gU32YWTbySybe+XPcK9Ou+2l/K5areD9NVvAuvKZ6Pl64/zBZ+n8kM/T+SFX5P8qU1dTGWdhc7nHNuHubsLdAPtV2+tqW4hdvratuIanK5GIn00TPIjhcGjjbcDuaOxS6WeYmf7T6X1iZ/tsZ7y5TUlDDNFHpfqjBdc+MHA31X9oXMdLWvMSjjpa15iWnjL74JR73/ALW3wtKpU81vwlTzWTeTcm0lVSRTSxkvde51uHAkcAfYqtdr1vMQq12vW8xEuirIyiAgICAgICAgICCv5r/dfz/oQQCC3YB5hvx7ygq9Z5x/vO7ygyYX56P3ggks1eVH1O7wgg0FywbzMfUgw5i8wetvegqaCw5V4SdbfmgnkBBR63zj/ed3lB7w3zsfvBBdUBByHGPTrftoe5q308H6lup4XR8by1TVzmuqI9ZaC0eMRsdyNislNbU9rLTS1PpLm3K821TGB0QjvctnS+39tfS+39rDywH/APNB9r+h6q6X3Sq6X3T+FbzN6Kw7rf3OVuflstz8tnR8j/QKb7MfNZNvJLJt75c9wr0677aX8rlqt4P01W8C68pno+Xrj/MFn6fyQz9P5Ic6y3nWbDoTDHCx41Odd2q9zbbbqWvTCLzzMtemEXnmZbvKvOZXUshFi+n1EDgCbG34qPSxxzH9o9LHHMf2s+Yc5xURjppKbnv7ON+7m23FvJIPqVNMZtzaJ4U54zf1ieERnfE21eF080cfNNdPszbawkHRt0KeNZrrMTP2TxrNdJif4ReXs9zUkUdMyGNzWm2o677n2bdKsv09bTNplZfCtpm3Lsq8554gICAgICAgICAggc1N2jPQC4dtj8kFeQSVFjD4WaAGkC9r3QR736iSeJJJ+O6Dawht5o+u6CQzV5UfU7vCCDQXLBvMx9SDDmLzJ6296CpoLDlXhJ1t+aCeQEFHrfOP953eUHrDPOx+8EF2QEHIcY9Ot+2h7mrfTwfqW6nhb3K/XSwywCKWSMGOQnRI5lzdu5sRuudJWJieY+7nS1iYnmEVypm80BPHwdne5T6b6T+U+l+k/lZuWD6NB9r+h6p6X3Sp6X3T+FczN6Jw73ndzlbn5bLc/LZ0bI/0Cm+zHzWTbySybe+XPcK9Ou+2l/K5areD9NVvAuvKZ6Pl64/zBZ+n8kM/T+SGnyS/Qj9q/wDSpdV70up96tcs3n4fsX/mV3SfSfyu6T6T+U7ykwN/Z7H6W67wjVYarerVxsqunmfiTH5VdPM/E4VjFPQlL9u7/dV1fNP4XV80/hf+Tn0fB1O/MVl6jySy7+SVlVKoQEBAQEBAQEBAQa2IUgnYWHbpB9R9aCrVGFysNiwn2t8YIMPgkn+W/wC47+iD6yhkOwjf90jvQT+CYUYTrf5R2A9Q6/WgxZjpXyOYWNLrB17fBBEfsyX/AC3ILVhcZZExrhYgbhBhxyFz4i1oJNxsOtBW/wBmS/5bkE3lymfGH62lty21/igmUBBUKvDpS95EbiC5xHaUHvD8PlbKwmNwAcCSgtiAg5rnnKlS6rFZSDUTpNgQHse3gRfYjYLZjrXt7bNeOtYr22RNTlnEsTlb4U0tAGnW7SA1p46Wt4lWRrlnHyrI1yzj5Vh5Rsoy1ZilpgHFjObcy9iRxBaTseJFupU4bRXmLKsNorzEq5X4Pi1eGRTxuLWHbUWNaDa13EG52V1b409YW1vjT1hYc2ZUmdRUlLA3nHQnxjcN/wAJBIv7Sqsta99rT91WWsRebT92jl7DMWgkgY4ubAxzA5uphAZfcevgpXtjMTP3SvbGYmfu1MVyvXitmqaeMi8j3MeHNvY7XsfYpV1z7IrZKuufZFbJQ4TiNRQVMNTqfK58ZjBczyRYu3Gyh35xeJr9FffnF4mv0Q2HYHi9Kzm4NTG3JsHx2uenfqVltMbTzKy2mNp5lPZ0ypUV0FNK2zp449MjSQC64aSQeFwQevV7FVjrWkzH2V461pMx9lfq8JxerjZTyseY22sHGMDbYFxBubK2L41nmFsXxrPMLBmDKUww2npIQJJI5A51iGjcPuRfou5VZ7V+JNpVU1j4k2lCUmEYzBGIoS9jG3s0PjsOnpVk3wmeZWTfGZ5l1sLAwvqAgICAgICAgICAgICAgICAgICAgICAgICAgICAgICAgICAgICAgICAgICAgICAgICAgICAgICAgICAgICAgICAgICAgICAgICAgICAgICAgICAgICAgICAgIP/2Q=="/>
          <p:cNvSpPr>
            <a:spLocks noChangeAspect="1" noChangeArrowheads="1"/>
          </p:cNvSpPr>
          <p:nvPr/>
        </p:nvSpPr>
        <p:spPr bwMode="auto">
          <a:xfrm>
            <a:off x="1524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3017238" y="1002151"/>
            <a:ext cx="5974362" cy="838109"/>
            <a:chOff x="-1202194" y="1268760"/>
            <a:chExt cx="7903412" cy="1035504"/>
          </a:xfrm>
        </p:grpSpPr>
        <p:pic>
          <p:nvPicPr>
            <p:cNvPr id="4098" name="Picture 2" descr="http://glasgowrocks.co.uk/wp/wp-content/uploads/GKC-940x3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704" y="1268760"/>
              <a:ext cx="4747514" cy="103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-1202194" y="1368366"/>
              <a:ext cx="3024335" cy="5539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GB" sz="1500" dirty="0">
                  <a:latin typeface="Bookman Old Style" pitchFamily="18" charset="0"/>
                </a:rPr>
                <a:t>Springburn Campus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500" dirty="0" err="1">
                  <a:latin typeface="Bookman Old Style" pitchFamily="18" charset="0"/>
                </a:rPr>
                <a:t>Easterhouse</a:t>
              </a:r>
              <a:r>
                <a:rPr lang="en-GB" sz="1500" dirty="0">
                  <a:latin typeface="Bookman Old Style" pitchFamily="18" charset="0"/>
                </a:rPr>
                <a:t> Campus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5400" y="3810000"/>
            <a:ext cx="6074170" cy="1006784"/>
            <a:chOff x="4040822" y="2348880"/>
            <a:chExt cx="4623303" cy="1468963"/>
          </a:xfrm>
        </p:grpSpPr>
        <p:pic>
          <p:nvPicPr>
            <p:cNvPr id="4108" name="Picture 12" descr="https://fbcdn-profile-a.akamaihd.net/hprofile-ak-frc3/s160x160/1378643_10151685278031200_128651770_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822" y="2348880"/>
              <a:ext cx="1812344" cy="1468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909093" y="2900983"/>
              <a:ext cx="2755032" cy="3877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GB" sz="1500" dirty="0">
                  <a:latin typeface="Bookman Old Style" pitchFamily="18" charset="0"/>
                </a:rPr>
                <a:t>Kirkintilloch Campus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57391" y="2860999"/>
            <a:ext cx="6365604" cy="784831"/>
            <a:chOff x="-52517" y="3110348"/>
            <a:chExt cx="5929816" cy="1200937"/>
          </a:xfrm>
        </p:grpSpPr>
        <p:pic>
          <p:nvPicPr>
            <p:cNvPr id="4106" name="Picture 10" descr="http://www.heraldscotland.com/sites/default/files/imagecache/400xY/GLASGOWclyd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419" y="3110348"/>
              <a:ext cx="2924880" cy="1155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-52517" y="3291190"/>
              <a:ext cx="2748136" cy="102009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GB" sz="1500" dirty="0">
                  <a:latin typeface="Bookman Old Style" pitchFamily="18" charset="0"/>
                </a:rPr>
                <a:t>Anniesland Campus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500" dirty="0" err="1">
                  <a:latin typeface="Bookman Old Style" pitchFamily="18" charset="0"/>
                </a:rPr>
                <a:t>Cardonald</a:t>
              </a:r>
              <a:r>
                <a:rPr lang="en-GB" sz="1500" dirty="0">
                  <a:latin typeface="Bookman Old Style" pitchFamily="18" charset="0"/>
                </a:rPr>
                <a:t> Campus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500" dirty="0" err="1">
                  <a:latin typeface="Bookman Old Style" pitchFamily="18" charset="0"/>
                </a:rPr>
                <a:t>Langside</a:t>
              </a:r>
              <a:r>
                <a:rPr lang="en-GB" sz="1500" dirty="0">
                  <a:latin typeface="Bookman Old Style" pitchFamily="18" charset="0"/>
                </a:rPr>
                <a:t> Campus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5400" y="2085509"/>
            <a:ext cx="6516960" cy="810091"/>
            <a:chOff x="2627784" y="5913904"/>
            <a:chExt cx="6487631" cy="944096"/>
          </a:xfrm>
        </p:grpSpPr>
        <p:pic>
          <p:nvPicPr>
            <p:cNvPr id="4104" name="Picture 8" descr="http://www.buttleuk.org/data/images/Quality_Mark/FE_logos/CoGC_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5913904"/>
              <a:ext cx="2876619" cy="94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129308" y="6047909"/>
              <a:ext cx="2986107" cy="5539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GB" sz="1500" dirty="0">
                  <a:latin typeface="Bookman Old Style" pitchFamily="18" charset="0"/>
                </a:rPr>
                <a:t>City Campus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500" dirty="0">
                  <a:latin typeface="Bookman Old Style" pitchFamily="18" charset="0"/>
                </a:rPr>
                <a:t>Riverside Campus</a:t>
              </a:r>
            </a:p>
          </p:txBody>
        </p:sp>
      </p:grpSp>
      <p:sp>
        <p:nvSpPr>
          <p:cNvPr id="20" name="Title 2"/>
          <p:cNvSpPr txBox="1">
            <a:spLocks/>
          </p:cNvSpPr>
          <p:nvPr/>
        </p:nvSpPr>
        <p:spPr>
          <a:xfrm>
            <a:off x="76200" y="392685"/>
            <a:ext cx="2941038" cy="2274315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Our </a:t>
            </a:r>
            <a:r>
              <a:rPr lang="en-GB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College</a:t>
            </a:r>
            <a:r>
              <a:rPr lang="en-GB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Partners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49" y="4404661"/>
            <a:ext cx="86960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					</a:t>
            </a:r>
          </a:p>
          <a:p>
            <a:r>
              <a:rPr lang="en-GB" dirty="0"/>
              <a:t>	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					</a:t>
            </a:r>
          </a:p>
          <a:p>
            <a:r>
              <a:rPr lang="en-GB" dirty="0"/>
              <a:t>					</a:t>
            </a:r>
          </a:p>
          <a:p>
            <a:r>
              <a:rPr lang="en-GB" dirty="0"/>
              <a:t>					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8" name="Picture 17" descr="See the source imag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2" y="5236237"/>
            <a:ext cx="4052974" cy="97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See the source im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47" y="4508628"/>
            <a:ext cx="4970005" cy="86659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304800" y="4750071"/>
            <a:ext cx="4159588" cy="3231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500" dirty="0">
                <a:latin typeface="Bookman Old Style" pitchFamily="18" charset="0"/>
              </a:rPr>
              <a:t>University of Strathclyde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6310" y="5468477"/>
            <a:ext cx="4159588" cy="3231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500" dirty="0">
                <a:latin typeface="Bookman Old Style" pitchFamily="18" charset="0"/>
              </a:rPr>
              <a:t>Glasgow Caledonian University</a:t>
            </a:r>
          </a:p>
        </p:txBody>
      </p:sp>
    </p:spTree>
    <p:extLst>
      <p:ext uri="{BB962C8B-B14F-4D97-AF65-F5344CB8AC3E}">
        <p14:creationId xmlns:p14="http://schemas.microsoft.com/office/powerpoint/2010/main" val="3722076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85" y="1676400"/>
            <a:ext cx="9144000" cy="5733256"/>
          </a:xfrm>
        </p:spPr>
        <p:txBody>
          <a:bodyPr>
            <a:normAutofit/>
          </a:bodyPr>
          <a:lstStyle/>
          <a:p>
            <a:pPr marL="269875" indent="-255588">
              <a:lnSpc>
                <a:spcPct val="130000"/>
              </a:lnSpc>
            </a:pPr>
            <a:r>
              <a:rPr lang="en-GB" sz="2000" dirty="0">
                <a:latin typeface="Bookman Old Style" pitchFamily="18" charset="0"/>
              </a:rPr>
              <a:t>The Prospectus will be available online at the end of January:  </a:t>
            </a:r>
            <a:r>
              <a:rPr lang="en-GB" sz="2000" u="sng" dirty="0">
                <a:latin typeface="Bookman Old Style" pitchFamily="18" charset="0"/>
              </a:rPr>
              <a:t>www.eastdunbarton.gov.uk/edopps4all</a:t>
            </a:r>
            <a:r>
              <a:rPr lang="en-GB" sz="2000" dirty="0">
                <a:latin typeface="Bookman Old Style" pitchFamily="18" charset="0"/>
              </a:rPr>
              <a:t> </a:t>
            </a:r>
          </a:p>
          <a:p>
            <a:pPr marL="269875" indent="-255588">
              <a:lnSpc>
                <a:spcPct val="130000"/>
              </a:lnSpc>
            </a:pPr>
            <a:r>
              <a:rPr lang="en-GB" sz="2000" dirty="0">
                <a:latin typeface="Bookman Old Style" pitchFamily="18" charset="0"/>
              </a:rPr>
              <a:t>Pupils should discuss senior phase courses with their Guidance Teacher during the option choice process.</a:t>
            </a:r>
          </a:p>
          <a:p>
            <a:pPr marL="269875" indent="-255588">
              <a:lnSpc>
                <a:spcPct val="130000"/>
              </a:lnSpc>
            </a:pPr>
            <a:r>
              <a:rPr lang="en-GB" sz="2000" dirty="0">
                <a:latin typeface="Bookman Old Style" pitchFamily="18" charset="0"/>
              </a:rPr>
              <a:t>Online Application Forms open for both Senior Phase Partnership Programme courses and Foundation Apprenticeships – 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Following publication – deadline is early April to apply for places. </a:t>
            </a:r>
            <a:endParaRPr lang="en-GB" sz="2000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752" y="762000"/>
            <a:ext cx="9036496" cy="778098"/>
          </a:xfrm>
        </p:spPr>
        <p:txBody>
          <a:bodyPr>
            <a:noAutofit/>
          </a:bodyPr>
          <a:lstStyle/>
          <a:p>
            <a:r>
              <a:rPr lang="en-GB" sz="3400" dirty="0">
                <a:latin typeface="Bookman Old Style" pitchFamily="18" charset="0"/>
              </a:rPr>
              <a:t>Further Information and How to Apply</a:t>
            </a:r>
          </a:p>
        </p:txBody>
      </p:sp>
    </p:spTree>
    <p:extLst>
      <p:ext uri="{BB962C8B-B14F-4D97-AF65-F5344CB8AC3E}">
        <p14:creationId xmlns:p14="http://schemas.microsoft.com/office/powerpoint/2010/main" val="32557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Freeform: Shape 1048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3555" y="857251"/>
            <a:ext cx="3360420" cy="1885495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7" name="Freeform: Shape 1050">
            <a:extLst>
              <a:ext uri="{FF2B5EF4-FFF2-40B4-BE49-F238E27FC236}">
                <a16:creationId xmlns:a16="http://schemas.microsoft.com/office/drawing/2014/main" id="{47311653-CA1C-4366-AF7B-2E9767F18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6999" y="857252"/>
            <a:ext cx="3113532" cy="176205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4DCE9D3A-4C42-C5E1-F648-73D4D55E6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2260" y="1216075"/>
            <a:ext cx="1703010" cy="7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32A350-4AE5-F7B7-584D-15AA8DFB2E64}"/>
              </a:ext>
            </a:extLst>
          </p:cNvPr>
          <p:cNvSpPr txBox="1"/>
          <p:nvPr/>
        </p:nvSpPr>
        <p:spPr>
          <a:xfrm>
            <a:off x="604157" y="3011237"/>
            <a:ext cx="3954666" cy="238626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algn="ctr" defTabSz="685800">
              <a:lnSpc>
                <a:spcPct val="90000"/>
              </a:lnSpc>
              <a:spcAft>
                <a:spcPts val="450"/>
              </a:spcAft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Take the first steps in a career with a </a:t>
            </a:r>
            <a:r>
              <a:rPr lang="en-US" sz="2700" dirty="0">
                <a:solidFill>
                  <a:prstClr val="white"/>
                </a:solidFill>
                <a:latin typeface="Calibri" panose="020F0502020204030204"/>
              </a:rPr>
              <a:t>Foundation Apprenticeship </a:t>
            </a: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at Glasgow Kelvin College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8" name="Freeform: Shape 1052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8847" y="3039358"/>
            <a:ext cx="3725153" cy="296139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5" name="Freeform: Shape 1054">
            <a:extLst>
              <a:ext uri="{FF2B5EF4-FFF2-40B4-BE49-F238E27FC236}">
                <a16:creationId xmlns:a16="http://schemas.microsoft.com/office/drawing/2014/main" id="{2CABF795-F18F-494E-BBDE-C1415B7865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3184" y="3163695"/>
            <a:ext cx="3600816" cy="2837056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10B1DD3E-FEA8-6E07-3767-42525C7E21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5" b="8402"/>
          <a:stretch/>
        </p:blipFill>
        <p:spPr>
          <a:xfrm>
            <a:off x="6165130" y="3931493"/>
            <a:ext cx="2608868" cy="185029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algn="l" rotWithShape="0">
              <a:schemeClr val="accent1">
                <a:alpha val="59000"/>
              </a:schemeClr>
            </a:outerShdw>
            <a:reflection stA="0" endPos="6500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81159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198265"/>
            <a:ext cx="8067675" cy="7905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Work Experience</a:t>
            </a:r>
            <a:endParaRPr lang="en-GB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09A32667-FAE9-419D-9985-768801BA2EE9}" type="datetime2">
              <a:rPr lang="en-US" smtClean="0"/>
              <a:pPr/>
              <a:t>Wednesday, January 18, 2023</a:t>
            </a:fld>
            <a:endParaRPr lang="en-GB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42938" y="2071688"/>
            <a:ext cx="7286625" cy="298543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sz="4000" dirty="0"/>
              <a:t> Column D</a:t>
            </a:r>
            <a:endParaRPr lang="en-GB" sz="2800" i="1" dirty="0"/>
          </a:p>
          <a:p>
            <a:pPr>
              <a:defRPr/>
            </a:pPr>
            <a:endParaRPr lang="en-GB" sz="2800" i="1" dirty="0"/>
          </a:p>
          <a:p>
            <a:pPr>
              <a:buFont typeface="Arial" charset="0"/>
              <a:buChar char="•"/>
              <a:defRPr/>
            </a:pPr>
            <a:r>
              <a:rPr lang="en-GB" sz="4000" dirty="0"/>
              <a:t> Tuesday &amp; Thursday PM</a:t>
            </a:r>
          </a:p>
          <a:p>
            <a:pPr>
              <a:buFont typeface="Arial" charset="0"/>
              <a:buChar char="•"/>
              <a:defRPr/>
            </a:pPr>
            <a:endParaRPr lang="en-GB" sz="4000" i="1" dirty="0"/>
          </a:p>
          <a:p>
            <a:pPr>
              <a:buFont typeface="Arial" pitchFamily="34" charset="0"/>
              <a:buChar char="•"/>
              <a:defRPr/>
            </a:pPr>
            <a:r>
              <a:rPr lang="en-GB" sz="4000" dirty="0"/>
              <a:t> Pupils to organise</a:t>
            </a:r>
            <a:endParaRPr lang="en-GB" sz="2800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4099"/>
            <a:ext cx="8315325" cy="720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Options Process – Key Dates</a:t>
            </a:r>
          </a:p>
        </p:txBody>
      </p:sp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48246B59-8E3B-4232-8F74-0EF025AE8790}" type="datetime2">
              <a:rPr lang="en-US" smtClean="0"/>
              <a:pPr/>
              <a:t>Wednesday, January 18, 2023</a:t>
            </a:fld>
            <a:endParaRPr lang="en-GB" dirty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09600" y="1958637"/>
            <a:ext cx="816240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GB" sz="2400" b="1" dirty="0"/>
              <a:t> January</a:t>
            </a:r>
            <a:r>
              <a:rPr lang="en-GB" sz="2400" dirty="0"/>
              <a:t> 		Options Assemblies for pupils</a:t>
            </a:r>
          </a:p>
          <a:p>
            <a:pPr eaLnBrk="0" hangingPunct="0">
              <a:defRPr/>
            </a:pPr>
            <a:endParaRPr lang="en-GB" sz="2400" dirty="0"/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sz="2400" b="1" dirty="0"/>
              <a:t> 16</a:t>
            </a:r>
            <a:r>
              <a:rPr lang="en-GB" sz="2400" b="1" baseline="30000" dirty="0"/>
              <a:t>th</a:t>
            </a:r>
            <a:r>
              <a:rPr lang="en-GB" sz="2400" b="1" dirty="0"/>
              <a:t> January</a:t>
            </a:r>
            <a:r>
              <a:rPr lang="en-GB" sz="2400" dirty="0"/>
              <a:t>	Information Evening for parents</a:t>
            </a:r>
          </a:p>
          <a:p>
            <a:pPr eaLnBrk="0" hangingPunct="0">
              <a:defRPr/>
            </a:pPr>
            <a:endParaRPr lang="en-GB" sz="2400" dirty="0"/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sz="2400" b="1" dirty="0"/>
              <a:t> Feb/March</a:t>
            </a:r>
            <a:r>
              <a:rPr lang="en-GB" sz="2400" dirty="0"/>
              <a:t>		Individual Interviews with 				Guidance Team</a:t>
            </a:r>
          </a:p>
          <a:p>
            <a:pPr eaLnBrk="0" hangingPunct="0">
              <a:defRPr/>
            </a:pPr>
            <a:endParaRPr lang="en-GB" sz="2400" dirty="0"/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sz="2400" dirty="0"/>
              <a:t> </a:t>
            </a:r>
            <a:r>
              <a:rPr lang="en-GB" sz="2400" b="1" dirty="0"/>
              <a:t>7</a:t>
            </a:r>
            <a:r>
              <a:rPr lang="en-GB" sz="2400" b="1" baseline="30000" dirty="0"/>
              <a:t>th</a:t>
            </a:r>
            <a:r>
              <a:rPr lang="en-GB" sz="2400" b="1" dirty="0"/>
              <a:t> March 	</a:t>
            </a:r>
            <a:r>
              <a:rPr lang="en-GB" sz="2400" dirty="0"/>
              <a:t>	 S5/6 Parents’ Reporting Evening</a:t>
            </a:r>
          </a:p>
          <a:p>
            <a:pPr eaLnBrk="0" hangingPunct="0">
              <a:defRPr/>
            </a:pPr>
            <a:endParaRPr lang="en-GB" sz="2400" dirty="0"/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GB" sz="2400" b="1" dirty="0"/>
              <a:t> </a:t>
            </a:r>
            <a:r>
              <a:rPr lang="en-GB" sz="2400" b="1" dirty="0" smtClean="0"/>
              <a:t>9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</a:t>
            </a:r>
            <a:r>
              <a:rPr lang="en-GB" sz="2400" b="1" dirty="0"/>
              <a:t>March</a:t>
            </a:r>
            <a:r>
              <a:rPr lang="en-GB" sz="2400" dirty="0"/>
              <a:t>		Final date for return of completed 			Option Forms</a:t>
            </a:r>
          </a:p>
          <a:p>
            <a:pPr eaLnBrk="0" hangingPunct="0">
              <a:defRPr/>
            </a:pPr>
            <a:endParaRPr lang="en-GB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697632"/>
            <a:ext cx="8229600" cy="1219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What Help/Advice is Given?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2146548"/>
            <a:ext cx="8229600" cy="3874740"/>
          </a:xfrm>
        </p:spPr>
        <p:txBody>
          <a:bodyPr/>
          <a:lstStyle/>
          <a:p>
            <a:pPr eaLnBrk="1" hangingPunct="1"/>
            <a:r>
              <a:rPr lang="en-GB" dirty="0"/>
              <a:t>Senior Management Team</a:t>
            </a:r>
          </a:p>
          <a:p>
            <a:pPr eaLnBrk="1" hangingPunct="1"/>
            <a:r>
              <a:rPr lang="en-GB" dirty="0"/>
              <a:t>Guidance Staff</a:t>
            </a:r>
          </a:p>
          <a:p>
            <a:pPr eaLnBrk="1" hangingPunct="1"/>
            <a:r>
              <a:rPr lang="en-GB" dirty="0"/>
              <a:t>Subject Teachers</a:t>
            </a:r>
          </a:p>
          <a:p>
            <a:pPr eaLnBrk="1" hangingPunct="1"/>
            <a:r>
              <a:rPr lang="en-GB" dirty="0"/>
              <a:t>Careers Officer</a:t>
            </a:r>
          </a:p>
          <a:p>
            <a:pPr eaLnBrk="1" hangingPunct="1"/>
            <a:r>
              <a:rPr lang="en-GB" dirty="0"/>
              <a:t>Parents/Relatives</a:t>
            </a:r>
          </a:p>
          <a:p>
            <a:pPr eaLnBrk="1" hangingPunct="1"/>
            <a:r>
              <a:rPr lang="en-GB" dirty="0"/>
              <a:t>Insert in Supporting Learners classes</a:t>
            </a:r>
          </a:p>
          <a:p>
            <a:pPr eaLnBrk="1" hangingPunct="1"/>
            <a:r>
              <a:rPr lang="en-GB" dirty="0"/>
              <a:t>Access to Careers Hub (SDS)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380185CD-FD41-42EC-B2CC-E706A01B58A4}" type="datetime2">
              <a:rPr lang="en-US" smtClean="0"/>
              <a:pPr/>
              <a:t>Wednesday, January 18, 2023</a:t>
            </a:fld>
            <a:endParaRPr lang="en-GB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-304800" y="5077969"/>
            <a:ext cx="3886406" cy="1475231"/>
            <a:chOff x="475729" y="4769560"/>
            <a:chExt cx="3886406" cy="1475231"/>
          </a:xfrm>
        </p:grpSpPr>
        <p:pic>
          <p:nvPicPr>
            <p:cNvPr id="30" name="Picture 29" descr="SDS_Transparent_Circle_bl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188669">
              <a:off x="475729" y="4769560"/>
              <a:ext cx="3422325" cy="1475231"/>
            </a:xfrm>
            <a:prstGeom prst="rect">
              <a:avLst/>
            </a:prstGeom>
          </p:spPr>
        </p:pic>
        <p:pic>
          <p:nvPicPr>
            <p:cNvPr id="35" name="Picture 34" descr="SDS_Transparent_Arr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8454368" flipH="1">
              <a:off x="2562287" y="4812302"/>
              <a:ext cx="1799848" cy="431293"/>
            </a:xfrm>
            <a:prstGeom prst="rect">
              <a:avLst/>
            </a:prstGeom>
          </p:spPr>
        </p:pic>
      </p:grpSp>
      <p:grpSp>
        <p:nvGrpSpPr>
          <p:cNvPr id="3" name="Group 41"/>
          <p:cNvGrpSpPr/>
          <p:nvPr/>
        </p:nvGrpSpPr>
        <p:grpSpPr>
          <a:xfrm>
            <a:off x="4506505" y="4443289"/>
            <a:ext cx="4582970" cy="1679914"/>
            <a:chOff x="4506505" y="4443289"/>
            <a:chExt cx="4582970" cy="1679914"/>
          </a:xfrm>
        </p:grpSpPr>
        <p:pic>
          <p:nvPicPr>
            <p:cNvPr id="31" name="Picture 30" descr="SDS_Transparent_Circle_bl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546210">
              <a:off x="5210121" y="4443289"/>
              <a:ext cx="3879354" cy="1679914"/>
            </a:xfrm>
            <a:prstGeom prst="rect">
              <a:avLst/>
            </a:prstGeom>
          </p:spPr>
        </p:pic>
        <p:pic>
          <p:nvPicPr>
            <p:cNvPr id="34" name="Picture 33" descr="SDS_Transparent_Arr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3145632">
              <a:off x="4506505" y="5028326"/>
              <a:ext cx="1799848" cy="431293"/>
            </a:xfrm>
            <a:prstGeom prst="rect">
              <a:avLst/>
            </a:prstGeom>
          </p:spPr>
        </p:pic>
      </p:grpSp>
      <p:grpSp>
        <p:nvGrpSpPr>
          <p:cNvPr id="4" name="Group 40"/>
          <p:cNvGrpSpPr/>
          <p:nvPr/>
        </p:nvGrpSpPr>
        <p:grpSpPr>
          <a:xfrm>
            <a:off x="5372259" y="1126812"/>
            <a:ext cx="3422325" cy="1726124"/>
            <a:chOff x="5372259" y="1087522"/>
            <a:chExt cx="3422325" cy="1726124"/>
          </a:xfrm>
        </p:grpSpPr>
        <p:pic>
          <p:nvPicPr>
            <p:cNvPr id="29" name="Picture 28" descr="SDS_Transparent_Circle_bl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2182358">
              <a:off x="5372259" y="1087522"/>
              <a:ext cx="3422325" cy="1475231"/>
            </a:xfrm>
            <a:prstGeom prst="rect">
              <a:avLst/>
            </a:prstGeom>
          </p:spPr>
        </p:pic>
        <p:pic>
          <p:nvPicPr>
            <p:cNvPr id="32" name="Picture 31" descr="SDS_Transparent_Arr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8225838">
              <a:off x="5630210" y="2382353"/>
              <a:ext cx="1799848" cy="431293"/>
            </a:xfrm>
            <a:prstGeom prst="rect">
              <a:avLst/>
            </a:prstGeom>
          </p:spPr>
        </p:pic>
      </p:grpSp>
      <p:grpSp>
        <p:nvGrpSpPr>
          <p:cNvPr id="5" name="Group 39"/>
          <p:cNvGrpSpPr/>
          <p:nvPr/>
        </p:nvGrpSpPr>
        <p:grpSpPr>
          <a:xfrm>
            <a:off x="304800" y="1143000"/>
            <a:ext cx="3422325" cy="2615530"/>
            <a:chOff x="360520" y="908288"/>
            <a:chExt cx="3422325" cy="2615530"/>
          </a:xfrm>
        </p:grpSpPr>
        <p:pic>
          <p:nvPicPr>
            <p:cNvPr id="28" name="Picture 27" descr="SDS_Transparent_Circle_blu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576730">
              <a:off x="360520" y="908288"/>
              <a:ext cx="3422325" cy="1475231"/>
            </a:xfrm>
            <a:prstGeom prst="rect">
              <a:avLst/>
            </a:prstGeom>
          </p:spPr>
        </p:pic>
        <p:pic>
          <p:nvPicPr>
            <p:cNvPr id="36" name="Picture 35" descr="SDS_Transparent_Arr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004272" flipH="1">
              <a:off x="1357376" y="2408247"/>
              <a:ext cx="1799848" cy="431293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 rot="20514132">
            <a:off x="374366" y="1361010"/>
            <a:ext cx="3564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Michelle Dickson</a:t>
            </a:r>
            <a:br>
              <a:rPr lang="en-GB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GB" sz="28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Careers Adviser</a:t>
            </a:r>
          </a:p>
        </p:txBody>
      </p:sp>
      <p:sp>
        <p:nvSpPr>
          <p:cNvPr id="56" name="TextBox 55"/>
          <p:cNvSpPr txBox="1"/>
          <p:nvPr/>
        </p:nvSpPr>
        <p:spPr>
          <a:xfrm rot="1561423">
            <a:off x="5610303" y="1303106"/>
            <a:ext cx="3010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3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Facebook &amp; Twitter</a:t>
            </a:r>
          </a:p>
        </p:txBody>
      </p:sp>
      <p:sp>
        <p:nvSpPr>
          <p:cNvPr id="60" name="TextBox 59"/>
          <p:cNvSpPr txBox="1"/>
          <p:nvPr/>
        </p:nvSpPr>
        <p:spPr>
          <a:xfrm rot="1084240">
            <a:off x="69457" y="5012651"/>
            <a:ext cx="30417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0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Careers Drop-In on Monday, Tuesday, Thursday and Friday in the room behind the Medical Room.</a:t>
            </a:r>
          </a:p>
        </p:txBody>
      </p:sp>
      <p:sp>
        <p:nvSpPr>
          <p:cNvPr id="61" name="TextBox 60"/>
          <p:cNvSpPr txBox="1"/>
          <p:nvPr/>
        </p:nvSpPr>
        <p:spPr>
          <a:xfrm rot="20747895">
            <a:off x="4708050" y="5154302"/>
            <a:ext cx="49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30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0141 777 5860</a:t>
            </a:r>
            <a:endParaRPr lang="en-GB" sz="3000" b="1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" name="Picture 20" descr="SDS_A4_Core_Marque_PMS31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2492896"/>
            <a:ext cx="3232802" cy="208823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83768" y="4596825"/>
            <a:ext cx="4068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32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We’re here to help</a:t>
            </a:r>
          </a:p>
        </p:txBody>
      </p:sp>
      <p:pic>
        <p:nvPicPr>
          <p:cNvPr id="26" name="Picture 25" descr="SDS_Transparent_Circle_bl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195737" y="4207235"/>
            <a:ext cx="4243488" cy="1507764"/>
          </a:xfrm>
          <a:prstGeom prst="rect">
            <a:avLst/>
          </a:prstGeom>
        </p:spPr>
      </p:pic>
      <p:sp>
        <p:nvSpPr>
          <p:cNvPr id="2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l" rtl="0"/>
            <a:r>
              <a:rPr lang="en-GB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Skills Development Scotland</a:t>
            </a:r>
          </a:p>
        </p:txBody>
      </p:sp>
    </p:spTree>
    <p:extLst>
      <p:ext uri="{BB962C8B-B14F-4D97-AF65-F5344CB8AC3E}">
        <p14:creationId xmlns:p14="http://schemas.microsoft.com/office/powerpoint/2010/main" val="3266030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64477E-6 L -1.11111E-6 -0.1836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56" grpId="0"/>
      <p:bldP spid="56" grpId="1"/>
      <p:bldP spid="60" grpId="0"/>
      <p:bldP spid="60" grpId="1"/>
      <p:bldP spid="61" grpId="0"/>
      <p:bldP spid="61" grpId="1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latin typeface="Trebuchet MS" charset="0"/>
              </a:rPr>
              <a:t>My World of Work</a:t>
            </a:r>
            <a:br>
              <a:rPr lang="en-GB" dirty="0">
                <a:latin typeface="Trebuchet MS" charset="0"/>
              </a:rPr>
            </a:br>
            <a:r>
              <a:rPr lang="en-GB" dirty="0">
                <a:latin typeface="Trebuchet MS" charset="0"/>
              </a:rPr>
              <a:t> </a:t>
            </a:r>
          </a:p>
        </p:txBody>
      </p:sp>
      <p:sp>
        <p:nvSpPr>
          <p:cNvPr id="3" name="Content Placeholder 5"/>
          <p:cNvSpPr>
            <a:spLocks noGrp="1"/>
          </p:cNvSpPr>
          <p:nvPr/>
        </p:nvSpPr>
        <p:spPr bwMode="auto">
          <a:xfrm>
            <a:off x="11502" y="2346383"/>
            <a:ext cx="381079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>
                <a:solidFill>
                  <a:schemeClr val="bg1"/>
                </a:solidFill>
                <a:latin typeface="+mj-lt"/>
              </a:rPr>
              <a:t>My career options</a:t>
            </a:r>
          </a:p>
          <a:p>
            <a:pPr>
              <a:buClr>
                <a:schemeClr val="accent3"/>
              </a:buClr>
            </a:pPr>
            <a:r>
              <a:rPr lang="en-GB" sz="2200" dirty="0">
                <a:solidFill>
                  <a:schemeClr val="bg1"/>
                </a:solidFill>
              </a:rPr>
              <a:t>Explore your options, from school subjects right through your career. Find a job that suits you.</a:t>
            </a:r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4876800" y="2346383"/>
            <a:ext cx="4116387" cy="249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>
                <a:solidFill>
                  <a:schemeClr val="bg1"/>
                </a:solidFill>
                <a:latin typeface="+mj-lt"/>
              </a:rPr>
              <a:t>Learn and train</a:t>
            </a:r>
          </a:p>
          <a:p>
            <a:pPr>
              <a:buClr>
                <a:schemeClr val="accent3"/>
              </a:buClr>
            </a:pPr>
            <a:r>
              <a:rPr lang="en-GB" sz="2200" dirty="0">
                <a:solidFill>
                  <a:schemeClr val="bg1"/>
                </a:solidFill>
              </a:rPr>
              <a:t>Search for courses and volunteering opportunities. Get advice on how to apply for courses, qualifications and funding.</a:t>
            </a:r>
          </a:p>
        </p:txBody>
      </p:sp>
      <p:sp>
        <p:nvSpPr>
          <p:cNvPr id="6" name="Content Placeholder 4"/>
          <p:cNvSpPr>
            <a:spLocks noGrp="1"/>
          </p:cNvSpPr>
          <p:nvPr/>
        </p:nvSpPr>
        <p:spPr bwMode="auto">
          <a:xfrm>
            <a:off x="2513807" y="4421072"/>
            <a:ext cx="4116387" cy="242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92AF2B"/>
              </a:buClr>
              <a:buNone/>
              <a:defRPr/>
            </a:pPr>
            <a:r>
              <a:rPr lang="en-GB" sz="2600" dirty="0">
                <a:solidFill>
                  <a:schemeClr val="bg1"/>
                </a:solidFill>
                <a:latin typeface="+mj-lt"/>
              </a:rPr>
              <a:t>Getting a job</a:t>
            </a:r>
          </a:p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92AF2B"/>
              </a:buClr>
              <a:defRPr/>
            </a:pPr>
            <a:r>
              <a:rPr lang="en-GB" sz="2200" dirty="0">
                <a:solidFill>
                  <a:schemeClr val="bg1"/>
                </a:solidFill>
              </a:rPr>
              <a:t>Search for job vacancies. Use the tips and tools to write CVs or application forms, and get ready for interviews.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8608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143000"/>
            <a:ext cx="7772400" cy="608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Expectations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1B83AB76-6BDE-4359-AB71-A0E5CEE33A7E}" type="datetime2">
              <a:rPr lang="en-US" smtClean="0"/>
              <a:pPr/>
              <a:t>Wednesday, January 18, 2023</a:t>
            </a:fld>
            <a:endParaRPr lang="en-GB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143000" y="2286000"/>
            <a:ext cx="5611813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en-GB" sz="2800" dirty="0"/>
              <a:t> Increased expectations.</a:t>
            </a:r>
          </a:p>
          <a:p>
            <a:pPr eaLnBrk="0" hangingPunct="0"/>
            <a:endParaRPr lang="en-GB" sz="2800" dirty="0"/>
          </a:p>
          <a:p>
            <a:pPr eaLnBrk="0" hangingPunct="0">
              <a:buFont typeface="Arial" charset="0"/>
              <a:buChar char="•"/>
            </a:pPr>
            <a:r>
              <a:rPr lang="en-GB" sz="2800" dirty="0"/>
              <a:t>Added responsibility.</a:t>
            </a:r>
          </a:p>
          <a:p>
            <a:pPr eaLnBrk="0" hangingPunct="0">
              <a:buFont typeface="Arial" charset="0"/>
              <a:buChar char="•"/>
            </a:pPr>
            <a:endParaRPr lang="en-GB" sz="2800" dirty="0"/>
          </a:p>
          <a:p>
            <a:pPr eaLnBrk="0" hangingPunct="0">
              <a:buFont typeface="Arial" charset="0"/>
              <a:buChar char="•"/>
            </a:pPr>
            <a:r>
              <a:rPr lang="en-GB" sz="2800" dirty="0"/>
              <a:t> Considerable step up in work  </a:t>
            </a:r>
          </a:p>
          <a:p>
            <a:pPr eaLnBrk="0" hangingPunct="0"/>
            <a:r>
              <a:rPr lang="en-GB" sz="2800" dirty="0"/>
              <a:t>   rate</a:t>
            </a:r>
            <a:r>
              <a:rPr lang="en-GB" dirty="0" smtClean="0"/>
              <a:t>.</a:t>
            </a:r>
          </a:p>
          <a:p>
            <a:pPr eaLnBrk="0" hangingPunct="0"/>
            <a:endParaRPr lang="en-GB" dirty="0"/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GB" sz="2800" dirty="0" smtClean="0"/>
              <a:t>Attendance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AE55F6-C387-0927-BD1D-B54768891AAA}"/>
              </a:ext>
            </a:extLst>
          </p:cNvPr>
          <p:cNvSpPr txBox="1"/>
          <p:nvPr/>
        </p:nvSpPr>
        <p:spPr>
          <a:xfrm>
            <a:off x="654342" y="1332454"/>
            <a:ext cx="6032209" cy="311109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857250"/>
            <a:ext cx="1577340" cy="5143500"/>
          </a:xfrm>
          <a:prstGeom prst="rect">
            <a:avLst/>
          </a:prstGeom>
          <a:solidFill>
            <a:srgbClr val="54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2626435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DA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9CC76D-A29D-758E-1345-B3959508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832" y="3189127"/>
            <a:ext cx="1096566" cy="4797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CC3800-7B5F-FB65-ADEB-2A028F33CB05}"/>
              </a:ext>
            </a:extLst>
          </p:cNvPr>
          <p:cNvSpPr txBox="1"/>
          <p:nvPr/>
        </p:nvSpPr>
        <p:spPr>
          <a:xfrm>
            <a:off x="737707" y="1332454"/>
            <a:ext cx="5459660" cy="29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What is a Foundation Apprenticeship?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A Level 6 (Higher) qualification you will study towards while still at school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Can be studied over one or two years, so available to both S5 and S6 students when you come back to school in August 2023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Will be one of your subject choices and make up your weekly timetable in school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A great way of combining your time at school with college, and a work placement in your chosen framework</a:t>
            </a:r>
          </a:p>
        </p:txBody>
      </p:sp>
    </p:spTree>
    <p:extLst>
      <p:ext uri="{BB962C8B-B14F-4D97-AF65-F5344CB8AC3E}">
        <p14:creationId xmlns:p14="http://schemas.microsoft.com/office/powerpoint/2010/main" val="282783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AE55F6-C387-0927-BD1D-B54768891AAA}"/>
              </a:ext>
            </a:extLst>
          </p:cNvPr>
          <p:cNvSpPr txBox="1"/>
          <p:nvPr/>
        </p:nvSpPr>
        <p:spPr>
          <a:xfrm>
            <a:off x="654342" y="1332454"/>
            <a:ext cx="6032209" cy="311109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/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prstClr val="white"/>
                </a:solidFill>
                <a:latin typeface="Calibri" panose="020F0502020204030204"/>
              </a:rPr>
              <a:t>Why choose a Foundation Apprenticeship?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A great opportunity to start a potential career at an early stage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You will develop transferrable skills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More independence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It will make you stand out from the crowd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Can help you into full-time work, modern/graduate apprenticeships, college, or university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Your work is assessed on an ongoing basis- this means there are no end-of-year exams!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prstClr val="white"/>
                </a:solidFill>
                <a:latin typeface="Calibri" panose="020F0502020204030204"/>
              </a:rPr>
              <a:t>91% of completers would recommend Foundation Apprenticeships to others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1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857250"/>
            <a:ext cx="1577340" cy="5143500"/>
          </a:xfrm>
          <a:prstGeom prst="rect">
            <a:avLst/>
          </a:prstGeom>
          <a:solidFill>
            <a:srgbClr val="54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2626435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DA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9CC76D-A29D-758E-1345-B3959508C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832" y="3189127"/>
            <a:ext cx="1096566" cy="47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A4223D-86EE-7685-37E5-C665665A15F2}"/>
              </a:ext>
            </a:extLst>
          </p:cNvPr>
          <p:cNvSpPr txBox="1"/>
          <p:nvPr/>
        </p:nvSpPr>
        <p:spPr>
          <a:xfrm>
            <a:off x="926184" y="2073308"/>
            <a:ext cx="6014648" cy="308053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32500" lnSpcReduction="20000"/>
          </a:bodyPr>
          <a:lstStyle/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3675" dirty="0">
                <a:solidFill>
                  <a:prstClr val="white"/>
                </a:solidFill>
                <a:latin typeface="Calibri" panose="020F0502020204030204"/>
              </a:rPr>
              <a:t>Mechanical Engineering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3675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3675" dirty="0">
                <a:solidFill>
                  <a:prstClr val="white"/>
                </a:solidFill>
                <a:latin typeface="Calibri" panose="020F0502020204030204"/>
              </a:rPr>
              <a:t>Engineering Systems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3675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3675" dirty="0">
                <a:solidFill>
                  <a:prstClr val="white"/>
                </a:solidFill>
                <a:latin typeface="Calibri" panose="020F0502020204030204"/>
              </a:rPr>
              <a:t>Civil Engineering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3675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3675" dirty="0">
                <a:solidFill>
                  <a:prstClr val="white"/>
                </a:solidFill>
                <a:latin typeface="Calibri" panose="020F0502020204030204"/>
              </a:rPr>
              <a:t>Social Services Children and Young People (S6 Only)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3675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3675" dirty="0">
                <a:solidFill>
                  <a:prstClr val="white"/>
                </a:solidFill>
                <a:latin typeface="Calibri" panose="020F0502020204030204"/>
              </a:rPr>
              <a:t>Creative and Digital Media (S6 only)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3675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3675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3675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3675" dirty="0">
              <a:solidFill>
                <a:prstClr val="white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3675" dirty="0">
                <a:solidFill>
                  <a:prstClr val="white"/>
                </a:solidFill>
                <a:latin typeface="Calibri" panose="020F0502020204030204"/>
              </a:rPr>
              <a:t>*Courses are subject to change*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3675" dirty="0">
                <a:solidFill>
                  <a:prstClr val="white"/>
                </a:solidFill>
                <a:latin typeface="Calibri" panose="020F0502020204030204"/>
              </a:rPr>
              <a:t>*Both City &amp; Clyde Colleges offer their own FA frameworks</a:t>
            </a: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  <a:p>
            <a:pPr indent="-171450" defTabSz="6858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857250"/>
            <a:ext cx="1577340" cy="5143500"/>
          </a:xfrm>
          <a:prstGeom prst="rect">
            <a:avLst/>
          </a:prstGeom>
          <a:solidFill>
            <a:srgbClr val="54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2626435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DA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826DF0-EEF0-A569-02F2-C3033CDDA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832" y="3189127"/>
            <a:ext cx="1096566" cy="4797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53A91A-8410-AA40-4850-AD30FA34DB92}"/>
              </a:ext>
            </a:extLst>
          </p:cNvPr>
          <p:cNvSpPr txBox="1"/>
          <p:nvPr/>
        </p:nvSpPr>
        <p:spPr>
          <a:xfrm>
            <a:off x="579748" y="1132984"/>
            <a:ext cx="655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What Foundation Apprenticeships are available at Kelvin College?</a:t>
            </a:r>
          </a:p>
        </p:txBody>
      </p:sp>
    </p:spTree>
    <p:extLst>
      <p:ext uri="{BB962C8B-B14F-4D97-AF65-F5344CB8AC3E}">
        <p14:creationId xmlns:p14="http://schemas.microsoft.com/office/powerpoint/2010/main" val="68627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CBDD9A-3822-1EF8-74DF-B0F6302BD6E8}"/>
              </a:ext>
            </a:extLst>
          </p:cNvPr>
          <p:cNvSpPr txBox="1"/>
          <p:nvPr/>
        </p:nvSpPr>
        <p:spPr>
          <a:xfrm>
            <a:off x="0" y="1147125"/>
            <a:ext cx="8037397" cy="11749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075" dirty="0">
                <a:solidFill>
                  <a:prstClr val="white"/>
                </a:solidFill>
                <a:latin typeface="Calibri" panose="020F0502020204030204"/>
              </a:rPr>
              <a:t>How is a Foundation Apprenticeship delivered?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075" dirty="0">
              <a:solidFill>
                <a:prstClr val="black"/>
              </a:solidFill>
              <a:latin typeface="Calibri Light" panose="020F0302020204030204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endParaRPr lang="en-US" sz="3075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857250"/>
            <a:ext cx="1577340" cy="5143500"/>
          </a:xfrm>
          <a:prstGeom prst="rect">
            <a:avLst/>
          </a:prstGeom>
          <a:solidFill>
            <a:srgbClr val="54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2626435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DA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0B156A-1A86-FBB1-B616-C39363C3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832" y="3189127"/>
            <a:ext cx="1096566" cy="479747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DADC2EB-8261-3510-38DB-553127F49A38}"/>
              </a:ext>
            </a:extLst>
          </p:cNvPr>
          <p:cNvGraphicFramePr/>
          <p:nvPr>
            <p:extLst/>
          </p:nvPr>
        </p:nvGraphicFramePr>
        <p:xfrm>
          <a:off x="367646" y="1839995"/>
          <a:ext cx="6504495" cy="4093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065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20518F-C851-288E-5566-C075450BB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" y="1339454"/>
            <a:ext cx="3037285" cy="13846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642CDF-3B3C-4C17-699C-1EA219805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38" y="1339454"/>
            <a:ext cx="2437210" cy="13846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01E878-DF50-6623-B3D4-10BFFF86E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716" y="1339454"/>
            <a:ext cx="2515791" cy="13846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B66135-576B-13D5-BC62-7456764B5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" y="2778919"/>
            <a:ext cx="2578894" cy="1246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0B67B-A729-6579-52F5-DA101DD50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348" y="2778919"/>
            <a:ext cx="2717006" cy="1246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D27A3-7DC6-AACB-C335-F9177A6F8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8123" y="2778919"/>
            <a:ext cx="1407319" cy="1246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3C4552-D29A-3798-DCE7-455BE9F714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0210" y="2778919"/>
            <a:ext cx="1231106" cy="1246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3EEEF-613A-36DD-3592-2BB959F036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494" y="4081463"/>
            <a:ext cx="3027760" cy="14358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65B28C-C406-9FCD-EE9A-F2EEE62EA0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5213" y="4081463"/>
            <a:ext cx="2742010" cy="14358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5B99DD-01BB-AE0C-11A6-AD25B29E7D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3181" y="4081463"/>
            <a:ext cx="2219325" cy="1435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10F233-0295-EAD8-3AE6-B80791FAAA67}"/>
              </a:ext>
            </a:extLst>
          </p:cNvPr>
          <p:cNvSpPr txBox="1"/>
          <p:nvPr/>
        </p:nvSpPr>
        <p:spPr>
          <a:xfrm>
            <a:off x="729115" y="857250"/>
            <a:ext cx="5618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Some of the employers we partner with…</a:t>
            </a:r>
          </a:p>
        </p:txBody>
      </p:sp>
    </p:spTree>
    <p:extLst>
      <p:ext uri="{BB962C8B-B14F-4D97-AF65-F5344CB8AC3E}">
        <p14:creationId xmlns:p14="http://schemas.microsoft.com/office/powerpoint/2010/main" val="2899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7564A2-3495-C59D-5317-FE345958B311}"/>
              </a:ext>
            </a:extLst>
          </p:cNvPr>
          <p:cNvSpPr txBox="1"/>
          <p:nvPr/>
        </p:nvSpPr>
        <p:spPr>
          <a:xfrm>
            <a:off x="852321" y="1327924"/>
            <a:ext cx="560562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6B1CF-2D90-1556-4B96-E93769486BA5}"/>
              </a:ext>
            </a:extLst>
          </p:cNvPr>
          <p:cNvSpPr txBox="1"/>
          <p:nvPr/>
        </p:nvSpPr>
        <p:spPr>
          <a:xfrm>
            <a:off x="852322" y="2524828"/>
            <a:ext cx="4850647" cy="26290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214313" indent="-171450" defTabSz="685800" fontAlgn="base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7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857250"/>
            <a:ext cx="1577340" cy="5143500"/>
          </a:xfrm>
          <a:prstGeom prst="rect">
            <a:avLst/>
          </a:prstGeom>
          <a:solidFill>
            <a:srgbClr val="543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6550" y="2626435"/>
            <a:ext cx="1605129" cy="1605129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DA7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66E0B-2728-C802-F80C-D87373723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832" y="3189127"/>
            <a:ext cx="1096566" cy="479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760CDF-FAC7-E28A-AE96-932E69243C15}"/>
              </a:ext>
            </a:extLst>
          </p:cNvPr>
          <p:cNvSpPr txBox="1"/>
          <p:nvPr/>
        </p:nvSpPr>
        <p:spPr>
          <a:xfrm>
            <a:off x="337428" y="1189423"/>
            <a:ext cx="70604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2100" dirty="0">
                <a:solidFill>
                  <a:prstClr val="white"/>
                </a:solidFill>
                <a:latin typeface="Calibri" panose="020F0502020204030204"/>
              </a:rPr>
              <a:t>Where can a Foundation Apprenticeship take you after school?</a:t>
            </a:r>
          </a:p>
        </p:txBody>
      </p:sp>
      <p:sp>
        <p:nvSpPr>
          <p:cNvPr id="8" name="Right Arrow 5">
            <a:extLst>
              <a:ext uri="{FF2B5EF4-FFF2-40B4-BE49-F238E27FC236}">
                <a16:creationId xmlns:a16="http://schemas.microsoft.com/office/drawing/2014/main" id="{AA03A085-085E-86D7-770B-732A2CB66DA6}"/>
              </a:ext>
            </a:extLst>
          </p:cNvPr>
          <p:cNvSpPr/>
          <p:nvPr/>
        </p:nvSpPr>
        <p:spPr>
          <a:xfrm>
            <a:off x="492829" y="2781299"/>
            <a:ext cx="2677376" cy="6477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350" dirty="0">
                <a:solidFill>
                  <a:prstClr val="white"/>
                </a:solidFill>
                <a:latin typeface="Calibri"/>
              </a:rPr>
              <a:t>FOUNDATION APPRENTICESHIP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AC0929-D6A5-357F-323A-BBCB1A86B866}"/>
              </a:ext>
            </a:extLst>
          </p:cNvPr>
          <p:cNvSpPr txBox="1"/>
          <p:nvPr/>
        </p:nvSpPr>
        <p:spPr>
          <a:xfrm>
            <a:off x="3139267" y="2524828"/>
            <a:ext cx="4287263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Fast Track Modern Apprenticeship</a:t>
            </a:r>
          </a:p>
          <a:p>
            <a:pPr defTabSz="685800"/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College HNC/HND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Employment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prstClr val="white"/>
                </a:solidFill>
                <a:latin typeface="Calibri" panose="020F0502020204030204"/>
              </a:rPr>
              <a:t>University (Degree or Graduate Apprenticeship)</a:t>
            </a:r>
          </a:p>
        </p:txBody>
      </p:sp>
    </p:spTree>
    <p:extLst>
      <p:ext uri="{BB962C8B-B14F-4D97-AF65-F5344CB8AC3E}">
        <p14:creationId xmlns:p14="http://schemas.microsoft.com/office/powerpoint/2010/main" val="35713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1744</TotalTime>
  <Words>2604</Words>
  <Application>Microsoft Office PowerPoint</Application>
  <PresentationFormat>On-screen Show (4:3)</PresentationFormat>
  <Paragraphs>597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ＭＳ Ｐゴシック</vt:lpstr>
      <vt:lpstr>Arial</vt:lpstr>
      <vt:lpstr>Arial Black</vt:lpstr>
      <vt:lpstr>Book Antiqua</vt:lpstr>
      <vt:lpstr>Bookman Old Style</vt:lpstr>
      <vt:lpstr>Calibri</vt:lpstr>
      <vt:lpstr>Calibri Light</vt:lpstr>
      <vt:lpstr>Lucida Sans</vt:lpstr>
      <vt:lpstr>Times New Roman</vt:lpstr>
      <vt:lpstr>Trebuchet MS</vt:lpstr>
      <vt:lpstr>Wingdings</vt:lpstr>
      <vt:lpstr>Wingdings 2</vt:lpstr>
      <vt:lpstr>Wingdings 3</vt:lpstr>
      <vt:lpstr>Flow</vt:lpstr>
      <vt:lpstr>Office Theme</vt:lpstr>
      <vt:lpstr>S5/6 Options Information Evening Monday 16th January 2023</vt:lpstr>
      <vt:lpstr>Options Information Evening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Senior Phase – St. Ninian’s</vt:lpstr>
      <vt:lpstr>Progression Route</vt:lpstr>
      <vt:lpstr>In St Ninian’s</vt:lpstr>
      <vt:lpstr>PowerPoint Presentation</vt:lpstr>
      <vt:lpstr>PowerPoint Presentation</vt:lpstr>
      <vt:lpstr>PowerPoint Presentation</vt:lpstr>
      <vt:lpstr>PowerPoint Presentation</vt:lpstr>
      <vt:lpstr>Developing The Young Workforce</vt:lpstr>
      <vt:lpstr>Senior Phase Prospectus 2023/24</vt:lpstr>
      <vt:lpstr>The Senior Phase Programme</vt:lpstr>
      <vt:lpstr>Senior Phase Courses 2023/2024</vt:lpstr>
      <vt:lpstr>Senior Phase Courses - 2020/21</vt:lpstr>
      <vt:lpstr>PowerPoint Presentation</vt:lpstr>
      <vt:lpstr>PowerPoint Presentation</vt:lpstr>
      <vt:lpstr>Further Information and How to Apply</vt:lpstr>
      <vt:lpstr>Work Experience</vt:lpstr>
      <vt:lpstr>Options Process – Key Dates</vt:lpstr>
      <vt:lpstr>What Help/Advice is Given?</vt:lpstr>
      <vt:lpstr>PowerPoint Presentation</vt:lpstr>
      <vt:lpstr>My World of Work  </vt:lpstr>
      <vt:lpstr>Expectations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016smcgarry</cp:lastModifiedBy>
  <cp:revision>147</cp:revision>
  <cp:lastPrinted>2019-01-21T16:15:52Z</cp:lastPrinted>
  <dcterms:created xsi:type="dcterms:W3CDTF">2013-05-08T18:03:52Z</dcterms:created>
  <dcterms:modified xsi:type="dcterms:W3CDTF">2023-01-18T09:43:34Z</dcterms:modified>
</cp:coreProperties>
</file>